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4" r:id="rId5"/>
    <p:sldMasterId id="2147484877" r:id="rId6"/>
  </p:sldMasterIdLst>
  <p:notesMasterIdLst>
    <p:notesMasterId r:id="rId32"/>
  </p:notesMasterIdLst>
  <p:handoutMasterIdLst>
    <p:handoutMasterId r:id="rId33"/>
  </p:handoutMasterIdLst>
  <p:sldIdLst>
    <p:sldId id="2054" r:id="rId7"/>
    <p:sldId id="1720" r:id="rId8"/>
    <p:sldId id="2066" r:id="rId9"/>
    <p:sldId id="2117" r:id="rId10"/>
    <p:sldId id="2068" r:id="rId11"/>
    <p:sldId id="2075" r:id="rId12"/>
    <p:sldId id="2076" r:id="rId13"/>
    <p:sldId id="2116" r:id="rId14"/>
    <p:sldId id="2079" r:id="rId15"/>
    <p:sldId id="2078" r:id="rId16"/>
    <p:sldId id="2113" r:id="rId17"/>
    <p:sldId id="2114" r:id="rId18"/>
    <p:sldId id="2089" r:id="rId19"/>
    <p:sldId id="2090" r:id="rId20"/>
    <p:sldId id="2091" r:id="rId21"/>
    <p:sldId id="2085" r:id="rId22"/>
    <p:sldId id="2112" r:id="rId23"/>
    <p:sldId id="2086" r:id="rId24"/>
    <p:sldId id="2093" r:id="rId25"/>
    <p:sldId id="2101" r:id="rId26"/>
    <p:sldId id="2104" r:id="rId27"/>
    <p:sldId id="2095" r:id="rId28"/>
    <p:sldId id="2097" r:id="rId29"/>
    <p:sldId id="2098" r:id="rId30"/>
    <p:sldId id="2099" r:id="rId31"/>
  </p:sldIdLst>
  <p:sldSz cx="12192000" cy="6858000"/>
  <p:notesSz cx="6858000" cy="2009775"/>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Build White Template - preferred" id="{38B656EC-D568-4EF7-8842-9FA1AE1192C9}">
          <p14:sldIdLst>
            <p14:sldId id="2054"/>
            <p14:sldId id="1720"/>
            <p14:sldId id="2066"/>
            <p14:sldId id="2117"/>
            <p14:sldId id="2068"/>
            <p14:sldId id="2075"/>
            <p14:sldId id="2076"/>
            <p14:sldId id="2116"/>
            <p14:sldId id="2079"/>
            <p14:sldId id="2078"/>
            <p14:sldId id="2113"/>
            <p14:sldId id="2114"/>
            <p14:sldId id="2089"/>
            <p14:sldId id="2090"/>
            <p14:sldId id="2091"/>
            <p14:sldId id="2085"/>
            <p14:sldId id="2112"/>
            <p14:sldId id="2086"/>
            <p14:sldId id="2093"/>
            <p14:sldId id="2101"/>
            <p14:sldId id="2104"/>
            <p14:sldId id="2095"/>
            <p14:sldId id="2097"/>
            <p14:sldId id="2098"/>
            <p14:sldId id="2099"/>
          </p14:sldIdLst>
        </p14:section>
        <p14:section name="Microsoft Build Light Gray Template" id="{4B1BBE2A-6D55-4595-AFBA-0E30BE368C15}">
          <p14:sldIdLst/>
        </p14:section>
        <p14:section name="Microsoft Build Black Template" id="{CC80F8C8-EE4D-4D76-85E3-9D04C9AF18F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B2E58"/>
    <a:srgbClr val="D59DFF"/>
    <a:srgbClr val="8661C5"/>
    <a:srgbClr val="F2F2F2"/>
    <a:srgbClr val="007CFF"/>
    <a:srgbClr val="E6E6E6"/>
    <a:srgbClr val="F0F1F2"/>
    <a:srgbClr val="0078D4"/>
    <a:srgbClr val="FF93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033C9F-0D5F-4A53-809D-A6E7DF8E042A}" v="113" dt="2020-05-18T06:19:30.7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7" autoAdjust="0"/>
    <p:restoredTop sz="78876" autoAdjust="0"/>
  </p:normalViewPr>
  <p:slideViewPr>
    <p:cSldViewPr snapToGrid="0">
      <p:cViewPr varScale="1">
        <p:scale>
          <a:sx n="94" d="100"/>
          <a:sy n="94" d="100"/>
        </p:scale>
        <p:origin x="1206" y="96"/>
      </p:cViewPr>
      <p:guideLst/>
    </p:cSldViewPr>
  </p:slideViewPr>
  <p:notesTextViewPr>
    <p:cViewPr>
      <p:scale>
        <a:sx n="3" d="2"/>
        <a:sy n="3" d="2"/>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microsoft.com/office/2015/10/relationships/revisionInfo" Target="revisionInfo.xml"/><Relationship Id="rId21" Type="http://schemas.openxmlformats.org/officeDocument/2006/relationships/slide" Target="slides/slide15.xml"/><Relationship Id="rId34"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presProps" Target="presProps.xml"/><Relationship Id="rId8" Type="http://schemas.openxmlformats.org/officeDocument/2006/relationships/slide" Target="slides/slide2.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5/19/2020 10:46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1.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png>
</file>

<file path=ppt/media/image41.png>
</file>

<file path=ppt/media/image42.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5/19/2020 10:46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a:p>
            <a:pPr algn="l"/>
            <a:endParaRPr lang="en-US" sz="850" dirty="0">
              <a:cs typeface="Segoe UI"/>
            </a:endParaRPr>
          </a:p>
          <a:p>
            <a:pPr algn="l"/>
            <a:endParaRPr lang="en-US" b="0" i="0" dirty="0">
              <a:effectLst/>
              <a:latin typeface="Segoe UI" panose="020B0502040204020203" pitchFamily="34"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014241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581030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639286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902659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039025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lvl="1" indent="0">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7575845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lvl="1" indent="0">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397328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6649990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8846821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2587499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0421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460096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8306132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lvl="1" indent="0" algn="l">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340170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9786262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507447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99757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725" marR="0" lvl="1" indent="0" algn="l" defTabSz="914367" rtl="0" eaLnBrk="1" fontAlgn="auto" latinLnBrk="0" hangingPunct="1">
              <a:lnSpc>
                <a:spcPct val="90000"/>
              </a:lnSpc>
              <a:spcBef>
                <a:spcPts val="0"/>
              </a:spcBef>
              <a:spcAft>
                <a:spcPts val="333"/>
              </a:spcAft>
              <a:buClrTx/>
              <a:buSzTx/>
              <a:buFont typeface="Arial" pitchFamily="34" charset="0"/>
              <a:buNone/>
              <a:tabLst/>
              <a:defRPr/>
            </a:pPr>
            <a:endParaRPr lang="en-US" sz="850" dirty="0">
              <a:cs typeface="Segoe UI"/>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306494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725" marR="0" lvl="1" indent="0" algn="l" defTabSz="914367" rtl="0" eaLnBrk="1" fontAlgn="auto" latinLnBrk="0" hangingPunct="1">
              <a:lnSpc>
                <a:spcPct val="90000"/>
              </a:lnSpc>
              <a:spcBef>
                <a:spcPts val="0"/>
              </a:spcBef>
              <a:spcAft>
                <a:spcPts val="333"/>
              </a:spcAft>
              <a:buClrTx/>
              <a:buSzTx/>
              <a:buFont typeface="Arial" pitchFamily="34" charset="0"/>
              <a:buNone/>
              <a:tabLst/>
              <a:defRPr/>
            </a:pPr>
            <a:endParaRPr lang="en-US" sz="850" dirty="0">
              <a:cs typeface="Segoe UI"/>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306494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marR="0" lvl="1" indent="0" algn="l" defTabSz="914367" rtl="0" eaLnBrk="1" fontAlgn="auto" latinLnBrk="0" hangingPunct="1">
              <a:lnSpc>
                <a:spcPct val="90000"/>
              </a:lnSpc>
              <a:spcBef>
                <a:spcPts val="0"/>
              </a:spcBef>
              <a:spcAft>
                <a:spcPts val="333"/>
              </a:spcAft>
              <a:buClrTx/>
              <a:buSzTx/>
              <a:buFont typeface="Arial" pitchFamily="34" charset="0"/>
              <a:buNone/>
              <a:tabLst/>
              <a:defRP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867670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sym typeface="Wingdings" panose="05000000000000000000" pitchFamily="2" charset="2"/>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975113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5/19/2020 10:46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17352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2982" lvl="1" indent="0" algn="l">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617326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5/19/2020 10:46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0390253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3.emf"/></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4.png"/></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29" name="Picture 28" descr="Learning event illustration light">
            <a:extLst>
              <a:ext uri="{FF2B5EF4-FFF2-40B4-BE49-F238E27FC236}">
                <a16:creationId xmlns:a16="http://schemas.microsoft.com/office/drawing/2014/main" id="{2C2973FC-5D95-41B9-9BE2-450F71DD563A}"/>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pic>
        <p:nvPicPr>
          <p:cNvPr id="28" name="Picture 27" descr="Microsoft Build logo black version">
            <a:extLst>
              <a:ext uri="{FF2B5EF4-FFF2-40B4-BE49-F238E27FC236}">
                <a16:creationId xmlns:a16="http://schemas.microsoft.com/office/drawing/2014/main" id="{0DB1A4B2-6165-44C5-805B-622D70B49996}"/>
              </a:ext>
            </a:extLst>
          </p:cNvPr>
          <p:cNvPicPr>
            <a:picLocks noChangeAspect="1"/>
          </p:cNvPicPr>
          <p:nvPr userDrawn="1"/>
        </p:nvPicPr>
        <p:blipFill>
          <a:blip r:embed="rId4"/>
          <a:stretch>
            <a:fillRect/>
          </a:stretch>
        </p:blipFill>
        <p:spPr>
          <a:xfrm>
            <a:off x="584201" y="2954389"/>
            <a:ext cx="4070350" cy="482325"/>
          </a:xfrm>
          <a:prstGeom prst="rect">
            <a:avLst/>
          </a:prstGeom>
        </p:spPr>
      </p:pic>
    </p:spTree>
    <p:extLst>
      <p:ext uri="{BB962C8B-B14F-4D97-AF65-F5344CB8AC3E}">
        <p14:creationId xmlns:p14="http://schemas.microsoft.com/office/powerpoint/2010/main" val="29242406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28746C4F-C4EC-4C6F-8768-2BD0BD02B97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userDrawn="1">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icrosoft Docs Slide">
    <p:spTree>
      <p:nvGrpSpPr>
        <p:cNvPr id="1" name=""/>
        <p:cNvGrpSpPr/>
        <p:nvPr/>
      </p:nvGrpSpPr>
      <p:grpSpPr>
        <a:xfrm>
          <a:off x="0" y="0"/>
          <a:ext cx="0" cy="0"/>
          <a:chOff x="0" y="0"/>
          <a:chExt cx="0" cy="0"/>
        </a:xfrm>
      </p:grpSpPr>
      <p:pic>
        <p:nvPicPr>
          <p:cNvPr id="4" name="Picture 3" descr="Microsoft Docs designed image">
            <a:extLst>
              <a:ext uri="{FF2B5EF4-FFF2-40B4-BE49-F238E27FC236}">
                <a16:creationId xmlns:a16="http://schemas.microsoft.com/office/drawing/2014/main" id="{15F1B631-BB65-49F7-8147-1D8D8ECED980}"/>
              </a:ext>
            </a:extLst>
          </p:cNvPr>
          <p:cNvPicPr>
            <a:picLocks noChangeAspect="1"/>
          </p:cNvPicPr>
          <p:nvPr userDrawn="1"/>
        </p:nvPicPr>
        <p:blipFill>
          <a:blip r:embed="rId2"/>
          <a:srcRect/>
          <a:stretch/>
        </p:blipFill>
        <p:spPr>
          <a:xfrm>
            <a:off x="1234" y="28"/>
            <a:ext cx="12189531" cy="6857944"/>
          </a:xfrm>
          <a:prstGeom prst="rect">
            <a:avLst/>
          </a:prstGeom>
        </p:spPr>
      </p:pic>
      <p:sp>
        <p:nvSpPr>
          <p:cNvPr id="5" name="TextBox 4">
            <a:extLst>
              <a:ext uri="{FF2B5EF4-FFF2-40B4-BE49-F238E27FC236}">
                <a16:creationId xmlns:a16="http://schemas.microsoft.com/office/drawing/2014/main" id="{0C45E7BE-3A8B-48F0-8322-81249B4EBD7E}"/>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dirty="0"/>
              <a:t>Guidance from experts</a:t>
            </a:r>
          </a:p>
        </p:txBody>
      </p:sp>
      <p:sp>
        <p:nvSpPr>
          <p:cNvPr id="6" name="TextBox 5">
            <a:extLst>
              <a:ext uri="{FF2B5EF4-FFF2-40B4-BE49-F238E27FC236}">
                <a16:creationId xmlns:a16="http://schemas.microsoft.com/office/drawing/2014/main" id="{09A7C342-A96B-434F-BDD1-FA441BEDA29E}"/>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Docs</a:t>
            </a:r>
          </a:p>
        </p:txBody>
      </p:sp>
      <p:sp>
        <p:nvSpPr>
          <p:cNvPr id="7" name="TextBox 6">
            <a:extLst>
              <a:ext uri="{FF2B5EF4-FFF2-40B4-BE49-F238E27FC236}">
                <a16:creationId xmlns:a16="http://schemas.microsoft.com/office/drawing/2014/main" id="{F823198D-FC47-490F-8433-6D66E37F4CEF}"/>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dirty="0"/>
              <a:t>Explore overviews, tutorials,</a:t>
            </a:r>
            <a:br>
              <a:rPr lang="en-US" sz="2000" dirty="0"/>
            </a:br>
            <a:r>
              <a:rPr lang="en-US" sz="2000" dirty="0"/>
              <a:t>code samples, and more.</a:t>
            </a:r>
          </a:p>
        </p:txBody>
      </p:sp>
    </p:spTree>
    <p:extLst>
      <p:ext uri="{BB962C8B-B14F-4D97-AF65-F5344CB8AC3E}">
        <p14:creationId xmlns:p14="http://schemas.microsoft.com/office/powerpoint/2010/main" val="40546763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Microsoft Learn Slide">
    <p:spTree>
      <p:nvGrpSpPr>
        <p:cNvPr id="1" name=""/>
        <p:cNvGrpSpPr/>
        <p:nvPr/>
      </p:nvGrpSpPr>
      <p:grpSpPr>
        <a:xfrm>
          <a:off x="0" y="0"/>
          <a:ext cx="0" cy="0"/>
          <a:chOff x="0" y="0"/>
          <a:chExt cx="0" cy="0"/>
        </a:xfrm>
      </p:grpSpPr>
      <p:pic>
        <p:nvPicPr>
          <p:cNvPr id="3" name="Picture 2" descr="Microsoft Learn designed image">
            <a:extLst>
              <a:ext uri="{FF2B5EF4-FFF2-40B4-BE49-F238E27FC236}">
                <a16:creationId xmlns:a16="http://schemas.microsoft.com/office/drawing/2014/main" id="{6DF053E2-9B89-4AE1-AB8D-C364031707E5}"/>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7124C455-9DAF-44A6-BD06-505BDDAC68A8}"/>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dirty="0"/>
              <a:t>Keep on with</a:t>
            </a:r>
          </a:p>
        </p:txBody>
      </p:sp>
      <p:sp>
        <p:nvSpPr>
          <p:cNvPr id="6" name="TextBox 5">
            <a:extLst>
              <a:ext uri="{FF2B5EF4-FFF2-40B4-BE49-F238E27FC236}">
                <a16:creationId xmlns:a16="http://schemas.microsoft.com/office/drawing/2014/main" id="{B5A2B9E5-11B7-430F-8D4D-BE321E90BAE1}"/>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Learn</a:t>
            </a:r>
          </a:p>
        </p:txBody>
      </p:sp>
      <p:sp>
        <p:nvSpPr>
          <p:cNvPr id="7" name="TextBox 6">
            <a:extLst>
              <a:ext uri="{FF2B5EF4-FFF2-40B4-BE49-F238E27FC236}">
                <a16:creationId xmlns:a16="http://schemas.microsoft.com/office/drawing/2014/main" id="{2C73EB76-9812-4991-A599-8E2FBA259622}"/>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dirty="0"/>
              <a:t>Complete interactive learning</a:t>
            </a:r>
            <a:br>
              <a:rPr lang="en-US" sz="2000" dirty="0"/>
            </a:br>
            <a:r>
              <a:rPr lang="en-US" sz="2000" dirty="0"/>
              <a:t>exercises, watch videos, and</a:t>
            </a:r>
            <a:br>
              <a:rPr lang="en-US" sz="2000" dirty="0"/>
            </a:br>
            <a:r>
              <a:rPr lang="en-US" sz="2000" dirty="0"/>
              <a:t>apply your new skills.</a:t>
            </a:r>
          </a:p>
        </p:txBody>
      </p:sp>
    </p:spTree>
    <p:extLst>
      <p:ext uri="{BB962C8B-B14F-4D97-AF65-F5344CB8AC3E}">
        <p14:creationId xmlns:p14="http://schemas.microsoft.com/office/powerpoint/2010/main" val="24367568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spTree>
      <p:nvGrpSpPr>
        <p:cNvPr id="1" name=""/>
        <p:cNvGrpSpPr/>
        <p:nvPr/>
      </p:nvGrpSpPr>
      <p:grpSpPr>
        <a:xfrm>
          <a:off x="0" y="0"/>
          <a:ext cx="0" cy="0"/>
          <a:chOff x="0" y="0"/>
          <a:chExt cx="0" cy="0"/>
        </a:xfrm>
      </p:grpSpPr>
      <p:pic>
        <p:nvPicPr>
          <p:cNvPr id="4" name="Picture 3" descr="Microsoft Learn Cert designed image">
            <a:extLst>
              <a:ext uri="{FF2B5EF4-FFF2-40B4-BE49-F238E27FC236}">
                <a16:creationId xmlns:a16="http://schemas.microsoft.com/office/drawing/2014/main" id="{3E47C34B-863A-456C-A81E-4B30C9899CCF}"/>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56747010-294A-420E-856B-7C7DCB2B1356}"/>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dirty="0"/>
              <a:t>On Microsoft Learn</a:t>
            </a:r>
          </a:p>
        </p:txBody>
      </p:sp>
      <p:sp>
        <p:nvSpPr>
          <p:cNvPr id="6" name="TextBox 5">
            <a:extLst>
              <a:ext uri="{FF2B5EF4-FFF2-40B4-BE49-F238E27FC236}">
                <a16:creationId xmlns:a16="http://schemas.microsoft.com/office/drawing/2014/main" id="{7A3EFB90-D5E4-4EED-BE9B-BE3BBE9F0F34}"/>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Certifications</a:t>
            </a:r>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TextBox 6">
            <a:extLst>
              <a:ext uri="{FF2B5EF4-FFF2-40B4-BE49-F238E27FC236}">
                <a16:creationId xmlns:a16="http://schemas.microsoft.com/office/drawing/2014/main" id="{12281E87-65CF-44A3-8E34-1E57696566CA}"/>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dirty="0">
                <a:solidFill>
                  <a:schemeClr val="tx1"/>
                </a:solidFill>
                <a:effectLst/>
                <a:latin typeface="+mn-lt"/>
                <a:ea typeface="+mn-ea"/>
                <a:cs typeface="+mn-cs"/>
              </a:rPr>
              <a:t>Validate your technical knowledge</a:t>
            </a:r>
            <a:br>
              <a:rPr lang="en-US" sz="1800" kern="1200" dirty="0">
                <a:solidFill>
                  <a:schemeClr val="tx1"/>
                </a:solidFill>
                <a:effectLst/>
                <a:latin typeface="+mn-lt"/>
                <a:ea typeface="+mn-ea"/>
                <a:cs typeface="+mn-cs"/>
              </a:rPr>
            </a:br>
            <a:r>
              <a:rPr lang="en-US" sz="1800" kern="1200" dirty="0">
                <a:solidFill>
                  <a:schemeClr val="tx1"/>
                </a:solidFill>
                <a:effectLst/>
                <a:latin typeface="+mn-lt"/>
                <a:ea typeface="+mn-ea"/>
                <a:cs typeface="+mn-cs"/>
              </a:rPr>
              <a:t>and ability with Microsoft Certification.</a:t>
            </a:r>
            <a:endParaRPr lang="en-US" sz="2000" dirty="0"/>
          </a:p>
        </p:txBody>
      </p:sp>
    </p:spTree>
    <p:extLst>
      <p:ext uri="{BB962C8B-B14F-4D97-AF65-F5344CB8AC3E}">
        <p14:creationId xmlns:p14="http://schemas.microsoft.com/office/powerpoint/2010/main" val="128357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60" userDrawn="1">
          <p15:clr>
            <a:srgbClr val="A4A3A4"/>
          </p15:clr>
        </p15:guide>
        <p15:guide id="10" pos="1967">
          <p15:clr>
            <a:srgbClr val="A4A3A4"/>
          </p15:clr>
        </p15:guide>
        <p15:guide id="11" pos="2150">
          <p15:clr>
            <a:srgbClr val="A4A3A4"/>
          </p15:clr>
        </p15:guide>
        <p15:guide id="12" pos="2561">
          <p15:clr>
            <a:srgbClr val="A4A3A4"/>
          </p15:clr>
        </p15:guide>
        <p15:guide id="13" pos="2736" userDrawn="1">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5D233-E022-49E9-87EE-4C5D191789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278EEA-0745-4A8A-A916-2530C6BA9E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722755-298B-4FDF-A093-D70A4B642B0B}"/>
              </a:ext>
            </a:extLst>
          </p:cNvPr>
          <p:cNvSpPr>
            <a:spLocks noGrp="1"/>
          </p:cNvSpPr>
          <p:nvPr>
            <p:ph type="dt" sz="half" idx="10"/>
          </p:nvPr>
        </p:nvSpPr>
        <p:spPr/>
        <p:txBody>
          <a:bodyPr/>
          <a:lstStyle/>
          <a:p>
            <a:fld id="{B1D3161C-EE79-446F-8E13-EBAA32BCB2C7}" type="datetimeFigureOut">
              <a:rPr lang="en-US" smtClean="0"/>
              <a:t>5/19/2020</a:t>
            </a:fld>
            <a:endParaRPr lang="en-US" dirty="0"/>
          </a:p>
        </p:txBody>
      </p:sp>
      <p:sp>
        <p:nvSpPr>
          <p:cNvPr id="5" name="Footer Placeholder 4">
            <a:extLst>
              <a:ext uri="{FF2B5EF4-FFF2-40B4-BE49-F238E27FC236}">
                <a16:creationId xmlns:a16="http://schemas.microsoft.com/office/drawing/2014/main" id="{AC6C94B5-48C4-440E-8C76-484AAE50BB1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CE8F9E9-723C-442D-8140-38A77F941008}"/>
              </a:ext>
            </a:extLst>
          </p:cNvPr>
          <p:cNvSpPr>
            <a:spLocks noGrp="1"/>
          </p:cNvSpPr>
          <p:nvPr>
            <p:ph type="sldNum" sz="quarter" idx="12"/>
          </p:nvPr>
        </p:nvSpPr>
        <p:spPr/>
        <p:txBody>
          <a:bodyPr/>
          <a:lstStyle/>
          <a:p>
            <a:fld id="{C1248355-AEBC-4074-AE85-B45AC6F16F68}" type="slidenum">
              <a:rPr lang="en-US" smtClean="0"/>
              <a:t>‹#›</a:t>
            </a:fld>
            <a:endParaRPr lang="en-US" dirty="0"/>
          </a:p>
        </p:txBody>
      </p:sp>
    </p:spTree>
    <p:extLst>
      <p:ext uri="{BB962C8B-B14F-4D97-AF65-F5344CB8AC3E}">
        <p14:creationId xmlns:p14="http://schemas.microsoft.com/office/powerpoint/2010/main" val="35490615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Learning event illustration light">
            <a:extLst>
              <a:ext uri="{FF2B5EF4-FFF2-40B4-BE49-F238E27FC236}">
                <a16:creationId xmlns:a16="http://schemas.microsoft.com/office/drawing/2014/main" id="{2187D314-8DF6-41BE-B60A-D9683F7B4408}"/>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7" name="Picture 6" descr="Microsoft Build logo black version">
            <a:extLst>
              <a:ext uri="{FF2B5EF4-FFF2-40B4-BE49-F238E27FC236}">
                <a16:creationId xmlns:a16="http://schemas.microsoft.com/office/drawing/2014/main" id="{EEAEDA43-4CF9-492F-B49A-60896ED15B4A}"/>
              </a:ext>
            </a:extLst>
          </p:cNvPr>
          <p:cNvPicPr>
            <a:picLocks noChangeAspect="1"/>
          </p:cNvPicPr>
          <p:nvPr userDrawn="1"/>
        </p:nvPicPr>
        <p:blipFill>
          <a:blip r:embed="rId3"/>
          <a:stretch>
            <a:fillRect/>
          </a:stretch>
        </p:blipFill>
        <p:spPr>
          <a:xfrm>
            <a:off x="584201" y="2954389"/>
            <a:ext cx="4070350" cy="4823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957269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B8CE97CC-03FF-470C-B2AE-1E586C6207CE}"/>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78706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74E951AC-7EC4-40EB-BA4C-991B67CC2A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0453902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916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97234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userDrawn="1">
          <p15:clr>
            <a:srgbClr val="5ACBF0"/>
          </p15:clr>
        </p15:guide>
        <p15:guide id="5" pos="4024"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23878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userDrawn="1">
          <p15:clr>
            <a:srgbClr val="5ACBF0"/>
          </p15:clr>
        </p15:guide>
        <p15:guide id="5" pos="4024"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59735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696758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503C7B68-0E56-416B-BA3B-4B1E9C0FB33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5633010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5A014DCF-9734-4047-83F5-7CE27EFB622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768026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7B1A0A49-DE54-44DF-ABFD-6C5D6B190E6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01038093"/>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6135157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6336668"/>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2858563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9ECC8CA9-C5F6-4E75-8E6A-070F15FAE1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714398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09E96403-4CB1-443A-950D-1ECC6CD2A0E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8385786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278B2B7-6476-4186-8FA4-781DE0C02D6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3608330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A5103033-A582-4B8E-ADF3-B9C53D608F9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7731660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0FB7FFE3-114F-45E6-AA10-63A49465230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978230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771601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6C5BBE7-048D-49C2-9DE7-1EE6A6C9E2D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441479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094062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49307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62700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9546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75954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3" name="Picture 2" descr="Microsoft Docs designed image">
            <a:extLst>
              <a:ext uri="{FF2B5EF4-FFF2-40B4-BE49-F238E27FC236}">
                <a16:creationId xmlns:a16="http://schemas.microsoft.com/office/drawing/2014/main" id="{EBD62032-18A0-47B6-BCBA-611C220AA7F6}"/>
              </a:ext>
            </a:extLst>
          </p:cNvPr>
          <p:cNvPicPr>
            <a:picLocks noChangeAspect="1"/>
          </p:cNvPicPr>
          <p:nvPr userDrawn="1"/>
        </p:nvPicPr>
        <p:blipFill>
          <a:blip r:embed="rId2"/>
          <a:srcRect/>
          <a:stretch/>
        </p:blipFill>
        <p:spPr>
          <a:xfrm>
            <a:off x="1234" y="28"/>
            <a:ext cx="12189531" cy="6857944"/>
          </a:xfrm>
          <a:prstGeom prst="rect">
            <a:avLst/>
          </a:prstGeom>
        </p:spPr>
      </p:pic>
      <p:sp>
        <p:nvSpPr>
          <p:cNvPr id="2" name="TextBox 1">
            <a:extLst>
              <a:ext uri="{FF2B5EF4-FFF2-40B4-BE49-F238E27FC236}">
                <a16:creationId xmlns:a16="http://schemas.microsoft.com/office/drawing/2014/main" id="{E1E7BE4D-C8D5-47BA-A7C6-2BD024ED6DB1}"/>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dirty="0"/>
              <a:t>Guidance from experts</a:t>
            </a:r>
          </a:p>
        </p:txBody>
      </p:sp>
      <p:sp>
        <p:nvSpPr>
          <p:cNvPr id="4" name="TextBox 3">
            <a:extLst>
              <a:ext uri="{FF2B5EF4-FFF2-40B4-BE49-F238E27FC236}">
                <a16:creationId xmlns:a16="http://schemas.microsoft.com/office/drawing/2014/main" id="{B3CCDE5D-A128-4F62-A32A-95B4E5C94891}"/>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Docs</a:t>
            </a:r>
          </a:p>
        </p:txBody>
      </p:sp>
      <p:sp>
        <p:nvSpPr>
          <p:cNvPr id="5" name="TextBox 4">
            <a:extLst>
              <a:ext uri="{FF2B5EF4-FFF2-40B4-BE49-F238E27FC236}">
                <a16:creationId xmlns:a16="http://schemas.microsoft.com/office/drawing/2014/main" id="{F16C82AC-DAC3-4645-A3CD-86F0100780F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dirty="0"/>
              <a:t>Explore overviews, tutorials,</a:t>
            </a:r>
            <a:br>
              <a:rPr lang="en-US" sz="2000" dirty="0"/>
            </a:br>
            <a:r>
              <a:rPr lang="en-US" sz="2000" dirty="0"/>
              <a:t>code samples, and more.</a:t>
            </a:r>
          </a:p>
        </p:txBody>
      </p:sp>
    </p:spTree>
    <p:extLst>
      <p:ext uri="{BB962C8B-B14F-4D97-AF65-F5344CB8AC3E}">
        <p14:creationId xmlns:p14="http://schemas.microsoft.com/office/powerpoint/2010/main" val="34138087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7" name="Picture 6" descr="Microsoft Learn designed image">
            <a:extLst>
              <a:ext uri="{FF2B5EF4-FFF2-40B4-BE49-F238E27FC236}">
                <a16:creationId xmlns:a16="http://schemas.microsoft.com/office/drawing/2014/main" id="{0AE33626-F58D-4E85-9455-67002B0CA82F}"/>
              </a:ext>
            </a:extLst>
          </p:cNvPr>
          <p:cNvPicPr>
            <a:picLocks noChangeAspect="1"/>
          </p:cNvPicPr>
          <p:nvPr userDrawn="1"/>
        </p:nvPicPr>
        <p:blipFill>
          <a:blip r:embed="rId2"/>
          <a:srcRect/>
          <a:stretch/>
        </p:blipFill>
        <p:spPr>
          <a:xfrm>
            <a:off x="1234" y="28"/>
            <a:ext cx="12189531" cy="6857943"/>
          </a:xfrm>
          <a:prstGeom prst="rect">
            <a:avLst/>
          </a:prstGeom>
        </p:spPr>
      </p:pic>
      <p:sp>
        <p:nvSpPr>
          <p:cNvPr id="3" name="TextBox 2">
            <a:extLst>
              <a:ext uri="{FF2B5EF4-FFF2-40B4-BE49-F238E27FC236}">
                <a16:creationId xmlns:a16="http://schemas.microsoft.com/office/drawing/2014/main" id="{64EE9BC0-78BC-41D4-A3E1-17B8B25B2B67}"/>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dirty="0"/>
              <a:t>Keep on with</a:t>
            </a:r>
          </a:p>
        </p:txBody>
      </p:sp>
      <p:sp>
        <p:nvSpPr>
          <p:cNvPr id="5" name="TextBox 4">
            <a:extLst>
              <a:ext uri="{FF2B5EF4-FFF2-40B4-BE49-F238E27FC236}">
                <a16:creationId xmlns:a16="http://schemas.microsoft.com/office/drawing/2014/main" id="{8B6ED7BD-D308-45A8-89A3-C7673F1380FD}"/>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Learn</a:t>
            </a:r>
          </a:p>
        </p:txBody>
      </p:sp>
      <p:sp>
        <p:nvSpPr>
          <p:cNvPr id="6" name="TextBox 5">
            <a:extLst>
              <a:ext uri="{FF2B5EF4-FFF2-40B4-BE49-F238E27FC236}">
                <a16:creationId xmlns:a16="http://schemas.microsoft.com/office/drawing/2014/main" id="{D12BE78F-47EB-4845-A2F8-978EF45F3CF2}"/>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dirty="0"/>
              <a:t>Complete interactive learning</a:t>
            </a:r>
            <a:br>
              <a:rPr lang="en-US" sz="2000" dirty="0"/>
            </a:br>
            <a:r>
              <a:rPr lang="en-US" sz="2000" dirty="0"/>
              <a:t>exercises, watch videos, and</a:t>
            </a:r>
            <a:br>
              <a:rPr lang="en-US" sz="2000" dirty="0"/>
            </a:br>
            <a:r>
              <a:rPr lang="en-US" sz="2000" dirty="0"/>
              <a:t>apply your new skills.</a:t>
            </a:r>
          </a:p>
        </p:txBody>
      </p:sp>
    </p:spTree>
    <p:extLst>
      <p:ext uri="{BB962C8B-B14F-4D97-AF65-F5344CB8AC3E}">
        <p14:creationId xmlns:p14="http://schemas.microsoft.com/office/powerpoint/2010/main" val="259871698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6" name="Picture 5" descr="Microsoft Learn Cert designed image">
            <a:extLst>
              <a:ext uri="{FF2B5EF4-FFF2-40B4-BE49-F238E27FC236}">
                <a16:creationId xmlns:a16="http://schemas.microsoft.com/office/drawing/2014/main" id="{AB143E58-1C54-4897-8E1A-47CCE5568C66}"/>
              </a:ext>
            </a:extLst>
          </p:cNvPr>
          <p:cNvPicPr>
            <a:picLocks noChangeAspect="1"/>
          </p:cNvPicPr>
          <p:nvPr userDrawn="1"/>
        </p:nvPicPr>
        <p:blipFill>
          <a:blip r:embed="rId2"/>
          <a:srcRect/>
          <a:stretch/>
        </p:blipFill>
        <p:spPr>
          <a:xfrm>
            <a:off x="1234" y="28"/>
            <a:ext cx="12189531" cy="6857943"/>
          </a:xfrm>
          <a:prstGeom prst="rect">
            <a:avLst/>
          </a:prstGeom>
        </p:spPr>
      </p:pic>
      <p:sp>
        <p:nvSpPr>
          <p:cNvPr id="7" name="TextBox 6">
            <a:extLst>
              <a:ext uri="{FF2B5EF4-FFF2-40B4-BE49-F238E27FC236}">
                <a16:creationId xmlns:a16="http://schemas.microsoft.com/office/drawing/2014/main" id="{29EE229B-59A4-4D0A-B78C-65001710D20D}"/>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dirty="0">
                <a:solidFill>
                  <a:schemeClr val="tx1"/>
                </a:solidFill>
                <a:effectLst/>
                <a:latin typeface="+mn-lt"/>
                <a:ea typeface="+mn-ea"/>
                <a:cs typeface="+mn-cs"/>
              </a:rPr>
              <a:t>Validate your technical knowledge</a:t>
            </a:r>
            <a:br>
              <a:rPr lang="en-US" sz="1800" kern="1200" dirty="0">
                <a:solidFill>
                  <a:schemeClr val="tx1"/>
                </a:solidFill>
                <a:effectLst/>
                <a:latin typeface="+mn-lt"/>
                <a:ea typeface="+mn-ea"/>
                <a:cs typeface="+mn-cs"/>
              </a:rPr>
            </a:br>
            <a:r>
              <a:rPr lang="en-US" sz="1800" kern="1200" dirty="0">
                <a:solidFill>
                  <a:schemeClr val="tx1"/>
                </a:solidFill>
                <a:effectLst/>
                <a:latin typeface="+mn-lt"/>
                <a:ea typeface="+mn-ea"/>
                <a:cs typeface="+mn-cs"/>
              </a:rPr>
              <a:t>and ability with Microsoft Certification.</a:t>
            </a:r>
            <a:endParaRPr lang="en-US" sz="2000" dirty="0"/>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4" name="TextBox 3">
            <a:extLst>
              <a:ext uri="{FF2B5EF4-FFF2-40B4-BE49-F238E27FC236}">
                <a16:creationId xmlns:a16="http://schemas.microsoft.com/office/drawing/2014/main" id="{4901A779-757D-4A11-BE1F-5D582C38BE84}"/>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dirty="0"/>
              <a:t>On Microsoft Learn</a:t>
            </a:r>
          </a:p>
        </p:txBody>
      </p:sp>
      <p:sp>
        <p:nvSpPr>
          <p:cNvPr id="5" name="TextBox 4">
            <a:extLst>
              <a:ext uri="{FF2B5EF4-FFF2-40B4-BE49-F238E27FC236}">
                <a16:creationId xmlns:a16="http://schemas.microsoft.com/office/drawing/2014/main" id="{A99F3F12-81F0-4AEE-81AC-DAE4FB7C3241}"/>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Certifications</a:t>
            </a:r>
          </a:p>
        </p:txBody>
      </p:sp>
    </p:spTree>
    <p:extLst>
      <p:ext uri="{BB962C8B-B14F-4D97-AF65-F5344CB8AC3E}">
        <p14:creationId xmlns:p14="http://schemas.microsoft.com/office/powerpoint/2010/main" val="26583247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87968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432816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55250974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18" name="Picture 17" descr="Learning event illustration dark">
            <a:extLst>
              <a:ext uri="{FF2B5EF4-FFF2-40B4-BE49-F238E27FC236}">
                <a16:creationId xmlns:a16="http://schemas.microsoft.com/office/drawing/2014/main" id="{9F489823-594C-447C-ADC1-40554BBC70C7}"/>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3" name="MS logo white - EMF" descr="Microsoft logo white text version">
            <a:extLst>
              <a:ext uri="{FF2B5EF4-FFF2-40B4-BE49-F238E27FC236}">
                <a16:creationId xmlns:a16="http://schemas.microsoft.com/office/drawing/2014/main" id="{A0263815-BFDD-470B-8D0A-54991A418EAA}"/>
              </a:ext>
            </a:extLst>
          </p:cNvPr>
          <p:cNvPicPr>
            <a:picLocks noChangeAspect="1"/>
          </p:cNvPicPr>
          <p:nvPr userDrawn="1"/>
        </p:nvPicPr>
        <p:blipFill>
          <a:blip r:embed="rId3"/>
          <a:stretch>
            <a:fillRect/>
          </a:stretch>
        </p:blipFill>
        <p:spPr bwMode="white">
          <a:xfrm>
            <a:off x="584200" y="585788"/>
            <a:ext cx="1366245" cy="292608"/>
          </a:xfrm>
          <a:prstGeom prst="rect">
            <a:avLst/>
          </a:prstGeom>
        </p:spPr>
      </p:pic>
      <p:pic>
        <p:nvPicPr>
          <p:cNvPr id="16" name="Picture 15" descr="Microsoft Build logo white version">
            <a:extLst>
              <a:ext uri="{FF2B5EF4-FFF2-40B4-BE49-F238E27FC236}">
                <a16:creationId xmlns:a16="http://schemas.microsoft.com/office/drawing/2014/main" id="{2A31416C-EA93-4321-8358-0EEBCBF50E56}"/>
              </a:ext>
            </a:extLst>
          </p:cNvPr>
          <p:cNvPicPr>
            <a:picLocks noChangeAspect="1"/>
          </p:cNvPicPr>
          <p:nvPr userDrawn="1"/>
        </p:nvPicPr>
        <p:blipFill>
          <a:blip r:embed="rId4"/>
          <a:stretch>
            <a:fillRect/>
          </a:stretch>
        </p:blipFill>
        <p:spPr>
          <a:xfrm>
            <a:off x="584201" y="2954389"/>
            <a:ext cx="4070350" cy="482325"/>
          </a:xfrm>
          <a:prstGeom prst="rect">
            <a:avLst/>
          </a:prstGeom>
        </p:spPr>
      </p:pic>
    </p:spTree>
    <p:extLst>
      <p:ext uri="{BB962C8B-B14F-4D97-AF65-F5344CB8AC3E}">
        <p14:creationId xmlns:p14="http://schemas.microsoft.com/office/powerpoint/2010/main" val="1281099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340733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458847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0410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306679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25251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872986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088636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4190340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73771252"/>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2682465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2338337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5486344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6638107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6449921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0083351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3979250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902383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6320418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08358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9833570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D83B0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283456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9278963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5201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1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64849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4" name="Picture 3" descr="Microsoft Docs designed image">
            <a:extLst>
              <a:ext uri="{FF2B5EF4-FFF2-40B4-BE49-F238E27FC236}">
                <a16:creationId xmlns:a16="http://schemas.microsoft.com/office/drawing/2014/main" id="{EA167EEA-EE7A-454E-B4B3-E604500644F7}"/>
              </a:ext>
            </a:extLst>
          </p:cNvPr>
          <p:cNvPicPr>
            <a:picLocks noChangeAspect="1"/>
          </p:cNvPicPr>
          <p:nvPr userDrawn="1"/>
        </p:nvPicPr>
        <p:blipFill>
          <a:blip r:embed="rId2"/>
          <a:srcRect/>
          <a:stretch/>
        </p:blipFill>
        <p:spPr>
          <a:xfrm>
            <a:off x="1234" y="28"/>
            <a:ext cx="12189531" cy="6857944"/>
          </a:xfrm>
          <a:prstGeom prst="rect">
            <a:avLst/>
          </a:prstGeom>
        </p:spPr>
      </p:pic>
      <p:sp>
        <p:nvSpPr>
          <p:cNvPr id="5" name="TextBox 4">
            <a:extLst>
              <a:ext uri="{FF2B5EF4-FFF2-40B4-BE49-F238E27FC236}">
                <a16:creationId xmlns:a16="http://schemas.microsoft.com/office/drawing/2014/main" id="{E1F1A887-38C4-4C02-82FA-64B871B73F5D}"/>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dirty="0"/>
              <a:t>Guidance from experts</a:t>
            </a:r>
          </a:p>
        </p:txBody>
      </p:sp>
      <p:sp>
        <p:nvSpPr>
          <p:cNvPr id="6" name="TextBox 5">
            <a:extLst>
              <a:ext uri="{FF2B5EF4-FFF2-40B4-BE49-F238E27FC236}">
                <a16:creationId xmlns:a16="http://schemas.microsoft.com/office/drawing/2014/main" id="{F608C966-9C01-420D-9421-F06308E4D30D}"/>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Docs</a:t>
            </a:r>
          </a:p>
        </p:txBody>
      </p:sp>
      <p:sp>
        <p:nvSpPr>
          <p:cNvPr id="7" name="TextBox 6">
            <a:extLst>
              <a:ext uri="{FF2B5EF4-FFF2-40B4-BE49-F238E27FC236}">
                <a16:creationId xmlns:a16="http://schemas.microsoft.com/office/drawing/2014/main" id="{38448A4D-6115-4051-A850-90129259A41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dirty="0"/>
              <a:t>Explore overviews, tutorials,</a:t>
            </a:r>
            <a:br>
              <a:rPr lang="en-US" sz="2000" dirty="0"/>
            </a:br>
            <a:r>
              <a:rPr lang="en-US" sz="2000" dirty="0"/>
              <a:t>code samples, and more.</a:t>
            </a:r>
          </a:p>
        </p:txBody>
      </p:sp>
    </p:spTree>
    <p:extLst>
      <p:ext uri="{BB962C8B-B14F-4D97-AF65-F5344CB8AC3E}">
        <p14:creationId xmlns:p14="http://schemas.microsoft.com/office/powerpoint/2010/main" val="36918537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8" name="Picture 7" descr="Microsoft Learn designed image">
            <a:extLst>
              <a:ext uri="{FF2B5EF4-FFF2-40B4-BE49-F238E27FC236}">
                <a16:creationId xmlns:a16="http://schemas.microsoft.com/office/drawing/2014/main" id="{D2D8958E-75D9-4C3C-A304-ADF13889AFAF}"/>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3269015F-F9FA-45D0-9875-76E8D4B72024}"/>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dirty="0"/>
              <a:t>Keep on with</a:t>
            </a:r>
          </a:p>
        </p:txBody>
      </p:sp>
      <p:sp>
        <p:nvSpPr>
          <p:cNvPr id="6" name="TextBox 5">
            <a:extLst>
              <a:ext uri="{FF2B5EF4-FFF2-40B4-BE49-F238E27FC236}">
                <a16:creationId xmlns:a16="http://schemas.microsoft.com/office/drawing/2014/main" id="{793B3EBE-816B-4EC1-8B80-3ABC61BDA4CA}"/>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Microsoft Learn</a:t>
            </a:r>
          </a:p>
        </p:txBody>
      </p:sp>
      <p:sp>
        <p:nvSpPr>
          <p:cNvPr id="7" name="TextBox 6">
            <a:extLst>
              <a:ext uri="{FF2B5EF4-FFF2-40B4-BE49-F238E27FC236}">
                <a16:creationId xmlns:a16="http://schemas.microsoft.com/office/drawing/2014/main" id="{6DD9857E-C81E-4190-B2DB-09F73AC88071}"/>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dirty="0"/>
              <a:t>Complete interactive learning</a:t>
            </a:r>
            <a:br>
              <a:rPr lang="en-US" sz="2000" dirty="0"/>
            </a:br>
            <a:r>
              <a:rPr lang="en-US" sz="2000" dirty="0"/>
              <a:t>exercises, watch videos, and</a:t>
            </a:r>
            <a:br>
              <a:rPr lang="en-US" sz="2000" dirty="0"/>
            </a:br>
            <a:r>
              <a:rPr lang="en-US" sz="2000" dirty="0"/>
              <a:t>apply your new skills.</a:t>
            </a:r>
          </a:p>
        </p:txBody>
      </p:sp>
    </p:spTree>
    <p:extLst>
      <p:ext uri="{BB962C8B-B14F-4D97-AF65-F5344CB8AC3E}">
        <p14:creationId xmlns:p14="http://schemas.microsoft.com/office/powerpoint/2010/main" val="212365293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7" name="Picture 6" descr="Microsoft Learn Cert designed image">
            <a:extLst>
              <a:ext uri="{FF2B5EF4-FFF2-40B4-BE49-F238E27FC236}">
                <a16:creationId xmlns:a16="http://schemas.microsoft.com/office/drawing/2014/main" id="{95701246-22BD-4FC5-AEB9-B37045FE5421}"/>
              </a:ext>
            </a:extLst>
          </p:cNvPr>
          <p:cNvPicPr>
            <a:picLocks noChangeAspect="1"/>
          </p:cNvPicPr>
          <p:nvPr userDrawn="1"/>
        </p:nvPicPr>
        <p:blipFill>
          <a:blip r:embed="rId2"/>
          <a:srcRect/>
          <a:stretch/>
        </p:blipFill>
        <p:spPr>
          <a:xfrm>
            <a:off x="1234" y="28"/>
            <a:ext cx="12189531" cy="6857943"/>
          </a:xfrm>
          <a:prstGeom prst="rect">
            <a:avLst/>
          </a:prstGeom>
        </p:spPr>
      </p:pic>
      <p:sp>
        <p:nvSpPr>
          <p:cNvPr id="9" name="TextBox 8">
            <a:extLst>
              <a:ext uri="{FF2B5EF4-FFF2-40B4-BE49-F238E27FC236}">
                <a16:creationId xmlns:a16="http://schemas.microsoft.com/office/drawing/2014/main" id="{7F5026E7-6F58-4D63-BD7D-C09303FC5AB6}"/>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dirty="0">
                <a:solidFill>
                  <a:schemeClr val="tx1"/>
                </a:solidFill>
                <a:effectLst/>
                <a:latin typeface="+mn-lt"/>
                <a:ea typeface="+mn-ea"/>
                <a:cs typeface="+mn-cs"/>
              </a:rPr>
              <a:t>Validate your technical knowledge</a:t>
            </a:r>
            <a:br>
              <a:rPr lang="en-US" sz="1800" kern="1200" dirty="0">
                <a:solidFill>
                  <a:schemeClr val="tx1"/>
                </a:solidFill>
                <a:effectLst/>
                <a:latin typeface="+mn-lt"/>
                <a:ea typeface="+mn-ea"/>
                <a:cs typeface="+mn-cs"/>
              </a:rPr>
            </a:br>
            <a:r>
              <a:rPr lang="en-US" sz="1800" kern="1200" dirty="0">
                <a:solidFill>
                  <a:schemeClr val="tx1"/>
                </a:solidFill>
                <a:effectLst/>
                <a:latin typeface="+mn-lt"/>
                <a:ea typeface="+mn-ea"/>
                <a:cs typeface="+mn-cs"/>
              </a:rPr>
              <a:t>and ability with Microsoft Certification.</a:t>
            </a:r>
            <a:endParaRPr lang="en-US" sz="2000" dirty="0"/>
          </a:p>
        </p:txBody>
      </p:sp>
      <p:sp>
        <p:nvSpPr>
          <p:cNvPr id="5" name="TextBox 4">
            <a:extLst>
              <a:ext uri="{FF2B5EF4-FFF2-40B4-BE49-F238E27FC236}">
                <a16:creationId xmlns:a16="http://schemas.microsoft.com/office/drawing/2014/main" id="{8BD4FA4B-9954-4449-BBF7-7F953C70D1C0}"/>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dirty="0"/>
              <a:t>On Microsoft Learn</a:t>
            </a:r>
          </a:p>
        </p:txBody>
      </p:sp>
      <p:sp>
        <p:nvSpPr>
          <p:cNvPr id="6" name="TextBox 5">
            <a:extLst>
              <a:ext uri="{FF2B5EF4-FFF2-40B4-BE49-F238E27FC236}">
                <a16:creationId xmlns:a16="http://schemas.microsoft.com/office/drawing/2014/main" id="{EA937DE2-466B-46CA-A4A2-781F75E07890}"/>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dirty="0">
                <a:ln w="3175">
                  <a:noFill/>
                </a:ln>
                <a:solidFill>
                  <a:schemeClr val="tx1"/>
                </a:solidFill>
                <a:effectLst/>
                <a:latin typeface="+mj-lt"/>
                <a:ea typeface="+mn-ea"/>
                <a:cs typeface="Segoe UI" pitchFamily="34" charset="0"/>
              </a:rPr>
              <a:t>Certifications</a:t>
            </a:r>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22809335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926527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67691AE2-EB2F-4DC7-AF3E-3DBF63743870}"/>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4136891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269212997"/>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image" Target="../media/image1.emf"/><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theme" Target="../theme/theme2.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image" Target="../media/image1.emf"/><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theme" Target="../theme/theme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 Id="rId8" Type="http://schemas.openxmlformats.org/officeDocument/2006/relationships/slideLayout" Target="../slideLayouts/slideLayout7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34" r:id="rId1"/>
    <p:sldLayoutId id="2147484610" r:id="rId2"/>
    <p:sldLayoutId id="2147484710" r:id="rId3"/>
    <p:sldLayoutId id="2147484240" r:id="rId4"/>
    <p:sldLayoutId id="2147484910" r:id="rId5"/>
    <p:sldLayoutId id="2147484911" r:id="rId6"/>
    <p:sldLayoutId id="2147484639" r:id="rId7"/>
    <p:sldLayoutId id="2147484603" r:id="rId8"/>
    <p:sldLayoutId id="2147484833" r:id="rId9"/>
    <p:sldLayoutId id="2147484834" r:id="rId10"/>
    <p:sldLayoutId id="2147484835" r:id="rId11"/>
    <p:sldLayoutId id="2147484922" r:id="rId12"/>
    <p:sldLayoutId id="2147484923" r:id="rId13"/>
    <p:sldLayoutId id="2147484924" r:id="rId14"/>
    <p:sldLayoutId id="2147484839" r:id="rId15"/>
    <p:sldLayoutId id="2147484840" r:id="rId16"/>
    <p:sldLayoutId id="2147484841" r:id="rId17"/>
    <p:sldLayoutId id="2147484842" r:id="rId18"/>
    <p:sldLayoutId id="2147484843" r:id="rId19"/>
    <p:sldLayoutId id="2147484931" r:id="rId20"/>
    <p:sldLayoutId id="2147484787" r:id="rId21"/>
    <p:sldLayoutId id="2147484249" r:id="rId22"/>
    <p:sldLayoutId id="2147484584" r:id="rId23"/>
    <p:sldLayoutId id="2147484583" r:id="rId24"/>
    <p:sldLayoutId id="2147484671" r:id="rId25"/>
    <p:sldLayoutId id="2147484673" r:id="rId26"/>
    <p:sldLayoutId id="2147484937" r:id="rId27"/>
    <p:sldLayoutId id="2147484938" r:id="rId28"/>
    <p:sldLayoutId id="2147484939" r:id="rId29"/>
    <p:sldLayoutId id="2147484585" r:id="rId30"/>
    <p:sldLayoutId id="2147484299" r:id="rId31"/>
    <p:sldLayoutId id="2147484263" r:id="rId32"/>
    <p:sldLayoutId id="2147484946"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2"/>
            <a:ext cx="6858000" cy="1170455"/>
          </a:xfrm>
          <a:prstGeom prst="rect">
            <a:avLst/>
          </a:prstGeom>
        </p:spPr>
      </p:pic>
    </p:spTree>
    <p:extLst>
      <p:ext uri="{BB962C8B-B14F-4D97-AF65-F5344CB8AC3E}">
        <p14:creationId xmlns:p14="http://schemas.microsoft.com/office/powerpoint/2010/main" val="614574886"/>
      </p:ext>
    </p:extLst>
  </p:cSld>
  <p:clrMap bg1="lt1" tx1="dk1" bg2="lt2" tx2="dk2" accent1="accent1" accent2="accent2" accent3="accent3" accent4="accent4" accent5="accent5" accent6="accent6" hlink="hlink" folHlink="folHlink"/>
  <p:sldLayoutIdLst>
    <p:sldLayoutId id="2147484935" r:id="rId1"/>
    <p:sldLayoutId id="2147484848" r:id="rId2"/>
    <p:sldLayoutId id="2147484849" r:id="rId3"/>
    <p:sldLayoutId id="2147484850" r:id="rId4"/>
    <p:sldLayoutId id="2147484851" r:id="rId5"/>
    <p:sldLayoutId id="2147484852" r:id="rId6"/>
    <p:sldLayoutId id="2147484853" r:id="rId7"/>
    <p:sldLayoutId id="2147484854" r:id="rId8"/>
    <p:sldLayoutId id="2147484855" r:id="rId9"/>
    <p:sldLayoutId id="2147484856" r:id="rId10"/>
    <p:sldLayoutId id="2147484857" r:id="rId11"/>
    <p:sldLayoutId id="2147484925" r:id="rId12"/>
    <p:sldLayoutId id="2147484926" r:id="rId13"/>
    <p:sldLayoutId id="2147484927" r:id="rId14"/>
    <p:sldLayoutId id="2147484861" r:id="rId15"/>
    <p:sldLayoutId id="2147484862" r:id="rId16"/>
    <p:sldLayoutId id="2147484863" r:id="rId17"/>
    <p:sldLayoutId id="2147484864" r:id="rId18"/>
    <p:sldLayoutId id="2147484865" r:id="rId19"/>
    <p:sldLayoutId id="2147484932" r:id="rId20"/>
    <p:sldLayoutId id="2147484867" r:id="rId21"/>
    <p:sldLayoutId id="2147484868" r:id="rId22"/>
    <p:sldLayoutId id="2147484870" r:id="rId23"/>
    <p:sldLayoutId id="2147484871" r:id="rId24"/>
    <p:sldLayoutId id="2147484872" r:id="rId25"/>
    <p:sldLayoutId id="2147484873" r:id="rId26"/>
    <p:sldLayoutId id="2147484940" r:id="rId27"/>
    <p:sldLayoutId id="2147484941" r:id="rId28"/>
    <p:sldLayoutId id="2147484942" r:id="rId29"/>
    <p:sldLayoutId id="2147484874" r:id="rId30"/>
    <p:sldLayoutId id="2147484875" r:id="rId31"/>
    <p:sldLayoutId id="2147484876"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852015802"/>
      </p:ext>
    </p:extLst>
  </p:cSld>
  <p:clrMap bg1="dk1" tx1="lt1" bg2="dk2" tx2="lt2" accent1="accent1" accent2="accent2" accent3="accent3" accent4="accent4" accent5="accent5" accent6="accent6" hlink="hlink" folHlink="folHlink"/>
  <p:sldLayoutIdLst>
    <p:sldLayoutId id="2147484936" r:id="rId1"/>
    <p:sldLayoutId id="2147484881" r:id="rId2"/>
    <p:sldLayoutId id="2147484882" r:id="rId3"/>
    <p:sldLayoutId id="2147484883" r:id="rId4"/>
    <p:sldLayoutId id="2147484912" r:id="rId5"/>
    <p:sldLayoutId id="2147484913" r:id="rId6"/>
    <p:sldLayoutId id="2147484886" r:id="rId7"/>
    <p:sldLayoutId id="2147484887" r:id="rId8"/>
    <p:sldLayoutId id="2147484888" r:id="rId9"/>
    <p:sldLayoutId id="2147484889" r:id="rId10"/>
    <p:sldLayoutId id="2147484890" r:id="rId11"/>
    <p:sldLayoutId id="2147484928" r:id="rId12"/>
    <p:sldLayoutId id="2147484929" r:id="rId13"/>
    <p:sldLayoutId id="2147484930" r:id="rId14"/>
    <p:sldLayoutId id="2147484894" r:id="rId15"/>
    <p:sldLayoutId id="2147484895" r:id="rId16"/>
    <p:sldLayoutId id="2147484896" r:id="rId17"/>
    <p:sldLayoutId id="2147484897" r:id="rId18"/>
    <p:sldLayoutId id="2147484898" r:id="rId19"/>
    <p:sldLayoutId id="2147484933" r:id="rId20"/>
    <p:sldLayoutId id="2147484900" r:id="rId21"/>
    <p:sldLayoutId id="2147484901" r:id="rId22"/>
    <p:sldLayoutId id="2147484903" r:id="rId23"/>
    <p:sldLayoutId id="2147484904" r:id="rId24"/>
    <p:sldLayoutId id="2147484905" r:id="rId25"/>
    <p:sldLayoutId id="2147484906" r:id="rId26"/>
    <p:sldLayoutId id="2147484943" r:id="rId27"/>
    <p:sldLayoutId id="2147484944" r:id="rId28"/>
    <p:sldLayoutId id="2147484945" r:id="rId29"/>
    <p:sldLayoutId id="2147484907" r:id="rId30"/>
    <p:sldLayoutId id="2147484908" r:id="rId31"/>
    <p:sldLayoutId id="2147484909"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8" Type="http://schemas.openxmlformats.org/officeDocument/2006/relationships/image" Target="../media/image30.svg"/><Relationship Id="rId13" Type="http://schemas.openxmlformats.org/officeDocument/2006/relationships/image" Target="../media/image35.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notesSlide" Target="../notesSlides/notesSlide14.xml"/><Relationship Id="rId16" Type="http://schemas.openxmlformats.org/officeDocument/2006/relationships/image" Target="../media/image38.svg"/><Relationship Id="rId1" Type="http://schemas.openxmlformats.org/officeDocument/2006/relationships/slideLayout" Target="../slideLayouts/slideLayout5.xml"/><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5" Type="http://schemas.openxmlformats.org/officeDocument/2006/relationships/image" Target="../media/image3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 Id="rId14" Type="http://schemas.openxmlformats.org/officeDocument/2006/relationships/image" Target="../media/image36.sv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hyperlink" Target="https://hbr.org/2010/12/you-cant-multi-task-so-stop-tr"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932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11918D-0864-4C6C-9EB3-4E1B8B6BE6E9}"/>
              </a:ext>
            </a:extLst>
          </p:cNvPr>
          <p:cNvPicPr>
            <a:picLocks noChangeAspect="1"/>
          </p:cNvPicPr>
          <p:nvPr/>
        </p:nvPicPr>
        <p:blipFill>
          <a:blip r:embed="rId3">
            <a:extLst>
              <a:ext uri="{BEBA8EAE-BF5A-486C-A8C5-ECC9F3942E4B}">
                <a14:imgProps xmlns:a14="http://schemas.microsoft.com/office/drawing/2010/main">
                  <a14:imgLayer r:embed="rId4">
                    <a14:imgEffect>
                      <a14:artisticGlass/>
                    </a14:imgEffect>
                  </a14:imgLayer>
                </a14:imgProps>
              </a:ext>
            </a:extLst>
          </a:blip>
          <a:stretch>
            <a:fillRect/>
          </a:stretch>
        </p:blipFill>
        <p:spPr>
          <a:xfrm>
            <a:off x="9503839" y="4805680"/>
            <a:ext cx="1528350" cy="1229360"/>
          </a:xfrm>
          <a:prstGeom prst="rect">
            <a:avLst/>
          </a:prstGeom>
        </p:spPr>
      </p:pic>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p:txBody>
          <a:bodyPr/>
          <a:lstStyle/>
          <a:p>
            <a:r>
              <a:rPr lang="en-US" dirty="0"/>
              <a:t>Today’s App Architecture: Data Processing</a:t>
            </a:r>
          </a:p>
        </p:txBody>
      </p:sp>
      <p:sp>
        <p:nvSpPr>
          <p:cNvPr id="34" name="TextBox 33">
            <a:extLst>
              <a:ext uri="{FF2B5EF4-FFF2-40B4-BE49-F238E27FC236}">
                <a16:creationId xmlns:a16="http://schemas.microsoft.com/office/drawing/2014/main" id="{83EACB8C-4E2E-4626-A098-C524734B3986}"/>
              </a:ext>
            </a:extLst>
          </p:cNvPr>
          <p:cNvSpPr txBox="1"/>
          <p:nvPr/>
        </p:nvSpPr>
        <p:spPr>
          <a:xfrm>
            <a:off x="1204685" y="1475920"/>
            <a:ext cx="6939190" cy="923330"/>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dirty="0"/>
              <a:t>Step #1: Download, Store into Blob</a:t>
            </a:r>
          </a:p>
          <a:p>
            <a:pPr marL="342900" indent="-342900">
              <a:buFont typeface="Arial" panose="020B0604020202020204" pitchFamily="34" charset="0"/>
              <a:buChar char="•"/>
            </a:pPr>
            <a:r>
              <a:rPr lang="en-US" b="0" dirty="0"/>
              <a:t>Call API &amp; download hourly GZIP files </a:t>
            </a:r>
          </a:p>
          <a:p>
            <a:pPr marL="342900" indent="-342900">
              <a:buFont typeface="Arial" panose="020B0604020202020204" pitchFamily="34" charset="0"/>
              <a:buChar char="•"/>
            </a:pPr>
            <a:r>
              <a:rPr lang="en-US" b="0" dirty="0"/>
              <a:t>Store the files in Azure Blob Storage</a:t>
            </a:r>
          </a:p>
        </p:txBody>
      </p:sp>
      <p:sp>
        <p:nvSpPr>
          <p:cNvPr id="37" name="Left Bracket 36">
            <a:extLst>
              <a:ext uri="{FF2B5EF4-FFF2-40B4-BE49-F238E27FC236}">
                <a16:creationId xmlns:a16="http://schemas.microsoft.com/office/drawing/2014/main" id="{B66C20E9-171C-4FC8-B6EE-2095ABF399CD}"/>
              </a:ext>
            </a:extLst>
          </p:cNvPr>
          <p:cNvSpPr/>
          <p:nvPr/>
        </p:nvSpPr>
        <p:spPr>
          <a:xfrm rot="5400000">
            <a:off x="2823584" y="1234067"/>
            <a:ext cx="333375" cy="5066146"/>
          </a:xfrm>
          <a:prstGeom prst="leftBracket">
            <a:avLst/>
          </a:prstGeom>
          <a:ln w="28575">
            <a:solidFill>
              <a:schemeClr val="accent1"/>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49" name="Oval 48">
            <a:extLst>
              <a:ext uri="{FF2B5EF4-FFF2-40B4-BE49-F238E27FC236}">
                <a16:creationId xmlns:a16="http://schemas.microsoft.com/office/drawing/2014/main" id="{54B0529B-D513-4532-A346-36D469D0DB5B}"/>
              </a:ext>
            </a:extLst>
          </p:cNvPr>
          <p:cNvSpPr/>
          <p:nvPr/>
        </p:nvSpPr>
        <p:spPr bwMode="auto">
          <a:xfrm>
            <a:off x="6071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Flowchart: Magnetic Disk 49">
            <a:extLst>
              <a:ext uri="{FF2B5EF4-FFF2-40B4-BE49-F238E27FC236}">
                <a16:creationId xmlns:a16="http://schemas.microsoft.com/office/drawing/2014/main" id="{7FF66D77-DA3D-4F7E-91FD-8F2FCF5ED908}"/>
              </a:ext>
            </a:extLst>
          </p:cNvPr>
          <p:cNvSpPr/>
          <p:nvPr/>
        </p:nvSpPr>
        <p:spPr bwMode="auto">
          <a:xfrm>
            <a:off x="49590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#1</a:t>
            </a:r>
          </a:p>
        </p:txBody>
      </p:sp>
      <p:sp>
        <p:nvSpPr>
          <p:cNvPr id="51" name="Rectangle 50">
            <a:extLst>
              <a:ext uri="{FF2B5EF4-FFF2-40B4-BE49-F238E27FC236}">
                <a16:creationId xmlns:a16="http://schemas.microsoft.com/office/drawing/2014/main" id="{11AFEF01-A3B0-4FDF-A2E8-ECD24C90F3CF}"/>
              </a:ext>
            </a:extLst>
          </p:cNvPr>
          <p:cNvSpPr/>
          <p:nvPr/>
        </p:nvSpPr>
        <p:spPr bwMode="auto">
          <a:xfrm>
            <a:off x="9347428" y="4093813"/>
            <a:ext cx="1800000" cy="1994400"/>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1400" dirty="0">
                <a:solidFill>
                  <a:schemeClr val="tx1"/>
                </a:solidFill>
                <a:ea typeface="Segoe UI" pitchFamily="34" charset="0"/>
                <a:cs typeface="Segoe UI" pitchFamily="34" charset="0"/>
              </a:rPr>
              <a:t>App Services </a:t>
            </a:r>
          </a:p>
          <a:p>
            <a:pPr defTabSz="932472" fontAlgn="base">
              <a:spcBef>
                <a:spcPct val="0"/>
              </a:spcBef>
              <a:spcAft>
                <a:spcPct val="0"/>
              </a:spcAft>
            </a:pPr>
            <a:r>
              <a:rPr lang="en-US" sz="1400" dirty="0">
                <a:solidFill>
                  <a:schemeClr val="tx1"/>
                </a:solidFill>
                <a:ea typeface="Segoe UI" pitchFamily="34" charset="0"/>
                <a:cs typeface="Segoe UI" pitchFamily="34" charset="0"/>
              </a:rPr>
              <a:t>(Web Hosting)</a:t>
            </a:r>
          </a:p>
        </p:txBody>
      </p:sp>
      <p:sp>
        <p:nvSpPr>
          <p:cNvPr id="52" name="Oval 51">
            <a:extLst>
              <a:ext uri="{FF2B5EF4-FFF2-40B4-BE49-F238E27FC236}">
                <a16:creationId xmlns:a16="http://schemas.microsoft.com/office/drawing/2014/main" id="{2E28A9F7-CCE4-42FB-878B-34938C3310AF}"/>
              </a:ext>
            </a:extLst>
          </p:cNvPr>
          <p:cNvSpPr/>
          <p:nvPr/>
        </p:nvSpPr>
        <p:spPr bwMode="auto">
          <a:xfrm>
            <a:off x="6339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3" name="Oval 52">
            <a:extLst>
              <a:ext uri="{FF2B5EF4-FFF2-40B4-BE49-F238E27FC236}">
                <a16:creationId xmlns:a16="http://schemas.microsoft.com/office/drawing/2014/main" id="{74EE006E-249C-4873-A885-13D07ECDC571}"/>
              </a:ext>
            </a:extLst>
          </p:cNvPr>
          <p:cNvSpPr/>
          <p:nvPr/>
        </p:nvSpPr>
        <p:spPr bwMode="auto">
          <a:xfrm>
            <a:off x="6465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4" name="Oval 53">
            <a:extLst>
              <a:ext uri="{FF2B5EF4-FFF2-40B4-BE49-F238E27FC236}">
                <a16:creationId xmlns:a16="http://schemas.microsoft.com/office/drawing/2014/main" id="{9C426CE0-4D74-4777-8C26-D59B1D661F3C}"/>
              </a:ext>
            </a:extLst>
          </p:cNvPr>
          <p:cNvSpPr/>
          <p:nvPr/>
        </p:nvSpPr>
        <p:spPr bwMode="auto">
          <a:xfrm>
            <a:off x="7043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9" name="Straight Arrow Connector 58">
            <a:extLst>
              <a:ext uri="{FF2B5EF4-FFF2-40B4-BE49-F238E27FC236}">
                <a16:creationId xmlns:a16="http://schemas.microsoft.com/office/drawing/2014/main" id="{D16CB88B-4B17-41DF-B1F0-88D0CB5BE9FA}"/>
              </a:ext>
            </a:extLst>
          </p:cNvPr>
          <p:cNvCxnSpPr>
            <a:cxnSpLocks/>
          </p:cNvCxnSpPr>
          <p:nvPr/>
        </p:nvCxnSpPr>
        <p:spPr>
          <a:xfrm>
            <a:off x="20304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6F92CA06-3FD8-4E54-8BFB-FE77AFEF4B48}"/>
              </a:ext>
            </a:extLst>
          </p:cNvPr>
          <p:cNvCxnSpPr>
            <a:cxnSpLocks/>
          </p:cNvCxnSpPr>
          <p:nvPr/>
        </p:nvCxnSpPr>
        <p:spPr>
          <a:xfrm>
            <a:off x="40716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62" name="Flowchart: Magnetic Disk 61">
            <a:extLst>
              <a:ext uri="{FF2B5EF4-FFF2-40B4-BE49-F238E27FC236}">
                <a16:creationId xmlns:a16="http://schemas.microsoft.com/office/drawing/2014/main" id="{04F1805C-C597-41C5-8C19-D1410B6F73FB}"/>
              </a:ext>
            </a:extLst>
          </p:cNvPr>
          <p:cNvSpPr/>
          <p:nvPr/>
        </p:nvSpPr>
        <p:spPr bwMode="auto">
          <a:xfrm>
            <a:off x="71532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#2</a:t>
            </a:r>
          </a:p>
        </p:txBody>
      </p:sp>
      <p:sp>
        <p:nvSpPr>
          <p:cNvPr id="63" name="Rectangle 62">
            <a:extLst>
              <a:ext uri="{FF2B5EF4-FFF2-40B4-BE49-F238E27FC236}">
                <a16:creationId xmlns:a16="http://schemas.microsoft.com/office/drawing/2014/main" id="{521E28B9-2675-4A62-B2F4-656FA725AFB6}"/>
              </a:ext>
            </a:extLst>
          </p:cNvPr>
          <p:cNvSpPr/>
          <p:nvPr/>
        </p:nvSpPr>
        <p:spPr bwMode="auto">
          <a:xfrm>
            <a:off x="5877028" y="5313613"/>
            <a:ext cx="12888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Cognitive Services (ML)</a:t>
            </a:r>
            <a:endParaRPr lang="en-US" sz="1200" dirty="0">
              <a:solidFill>
                <a:schemeClr val="tx1"/>
              </a:solidFill>
              <a:ea typeface="Segoe UI" pitchFamily="34" charset="0"/>
              <a:cs typeface="Segoe UI" pitchFamily="34" charset="0"/>
            </a:endParaRPr>
          </a:p>
        </p:txBody>
      </p:sp>
      <p:cxnSp>
        <p:nvCxnSpPr>
          <p:cNvPr id="64" name="Connector: Elbow 63">
            <a:extLst>
              <a:ext uri="{FF2B5EF4-FFF2-40B4-BE49-F238E27FC236}">
                <a16:creationId xmlns:a16="http://schemas.microsoft.com/office/drawing/2014/main" id="{76C764CD-B7A3-41BC-AC7F-0824DCC90430}"/>
              </a:ext>
            </a:extLst>
          </p:cNvPr>
          <p:cNvCxnSpPr>
            <a:cxnSpLocks/>
            <a:stCxn id="49" idx="6"/>
            <a:endCxn id="52" idx="0"/>
          </p:cNvCxnSpPr>
          <p:nvPr/>
        </p:nvCxnSpPr>
        <p:spPr>
          <a:xfrm>
            <a:off x="6294628" y="4546813"/>
            <a:ext cx="156000" cy="6852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5" name="Connector: Elbow 64">
            <a:extLst>
              <a:ext uri="{FF2B5EF4-FFF2-40B4-BE49-F238E27FC236}">
                <a16:creationId xmlns:a16="http://schemas.microsoft.com/office/drawing/2014/main" id="{519252D2-5DE5-442D-BE2F-526FDA80A9A9}"/>
              </a:ext>
            </a:extLst>
          </p:cNvPr>
          <p:cNvCxnSpPr>
            <a:cxnSpLocks/>
            <a:stCxn id="53" idx="0"/>
            <a:endCxn id="54" idx="2"/>
          </p:cNvCxnSpPr>
          <p:nvPr/>
        </p:nvCxnSpPr>
        <p:spPr>
          <a:xfrm rot="5400000" flipH="1" flipV="1">
            <a:off x="6467428" y="4656013"/>
            <a:ext cx="685200" cy="4668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6" name="Straight Arrow Connector 65">
            <a:extLst>
              <a:ext uri="{FF2B5EF4-FFF2-40B4-BE49-F238E27FC236}">
                <a16:creationId xmlns:a16="http://schemas.microsoft.com/office/drawing/2014/main" id="{011AF815-7598-4F4A-9050-D646A8BE535A}"/>
              </a:ext>
            </a:extLst>
          </p:cNvPr>
          <p:cNvCxnSpPr>
            <a:cxnSpLocks/>
          </p:cNvCxnSpPr>
          <p:nvPr/>
        </p:nvCxnSpPr>
        <p:spPr>
          <a:xfrm flipV="1">
            <a:off x="8412628" y="4539613"/>
            <a:ext cx="819600" cy="7200"/>
          </a:xfrm>
          <a:prstGeom prst="straightConnector1">
            <a:avLst/>
          </a:prstGeom>
          <a:ln>
            <a:solidFill>
              <a:srgbClr val="000000"/>
            </a:solidFill>
            <a:headEnd type="arrow" w="med" len="med"/>
            <a:tailEnd type="arrow" w="med" len="med"/>
          </a:ln>
        </p:spPr>
        <p:style>
          <a:lnRef idx="3">
            <a:schemeClr val="accent3"/>
          </a:lnRef>
          <a:fillRef idx="0">
            <a:schemeClr val="accent3"/>
          </a:fillRef>
          <a:effectRef idx="2">
            <a:schemeClr val="accent3"/>
          </a:effectRef>
          <a:fontRef idx="minor">
            <a:schemeClr val="tx1"/>
          </a:fontRef>
        </p:style>
      </p:cxnSp>
      <p:sp>
        <p:nvSpPr>
          <p:cNvPr id="67" name="Oval 66">
            <a:extLst>
              <a:ext uri="{FF2B5EF4-FFF2-40B4-BE49-F238E27FC236}">
                <a16:creationId xmlns:a16="http://schemas.microsoft.com/office/drawing/2014/main" id="{CE45ABA6-0924-420A-9874-F993149B9369}"/>
              </a:ext>
            </a:extLst>
          </p:cNvPr>
          <p:cNvSpPr/>
          <p:nvPr/>
        </p:nvSpPr>
        <p:spPr bwMode="auto">
          <a:xfrm>
            <a:off x="1388398" y="4295041"/>
            <a:ext cx="554400" cy="5544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1400" dirty="0">
              <a:solidFill>
                <a:schemeClr val="tx1"/>
              </a:solidFill>
              <a:ea typeface="Segoe UI" pitchFamily="34" charset="0"/>
              <a:cs typeface="Segoe UI" pitchFamily="34" charset="0"/>
            </a:endParaRPr>
          </a:p>
        </p:txBody>
      </p:sp>
      <p:sp>
        <p:nvSpPr>
          <p:cNvPr id="68" name="Rectangle 67">
            <a:extLst>
              <a:ext uri="{FF2B5EF4-FFF2-40B4-BE49-F238E27FC236}">
                <a16:creationId xmlns:a16="http://schemas.microsoft.com/office/drawing/2014/main" id="{C936950E-B078-4A57-A837-6C52F934D3B7}"/>
              </a:ext>
            </a:extLst>
          </p:cNvPr>
          <p:cNvSpPr/>
          <p:nvPr/>
        </p:nvSpPr>
        <p:spPr bwMode="auto">
          <a:xfrm>
            <a:off x="685828" y="4099953"/>
            <a:ext cx="892800" cy="2606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0" name="Group 69">
            <a:extLst>
              <a:ext uri="{FF2B5EF4-FFF2-40B4-BE49-F238E27FC236}">
                <a16:creationId xmlns:a16="http://schemas.microsoft.com/office/drawing/2014/main" id="{24EB9B09-C77D-49E9-BB4C-BAC7DE7A10B2}"/>
              </a:ext>
            </a:extLst>
          </p:cNvPr>
          <p:cNvGrpSpPr/>
          <p:nvPr/>
        </p:nvGrpSpPr>
        <p:grpSpPr>
          <a:xfrm>
            <a:off x="750628" y="4178133"/>
            <a:ext cx="748800" cy="2455200"/>
            <a:chOff x="244800" y="3672000"/>
            <a:chExt cx="748800" cy="2455200"/>
          </a:xfrm>
        </p:grpSpPr>
        <p:sp>
          <p:nvSpPr>
            <p:cNvPr id="71" name="Flowchart: Multidocument 70">
              <a:extLst>
                <a:ext uri="{FF2B5EF4-FFF2-40B4-BE49-F238E27FC236}">
                  <a16:creationId xmlns:a16="http://schemas.microsoft.com/office/drawing/2014/main" id="{85AC25BC-7029-4279-BBFB-2E9EC652D192}"/>
                </a:ext>
              </a:extLst>
            </p:cNvPr>
            <p:cNvSpPr/>
            <p:nvPr/>
          </p:nvSpPr>
          <p:spPr bwMode="auto">
            <a:xfrm>
              <a:off x="244800" y="36720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2" name="Flowchart: Multidocument 71">
              <a:extLst>
                <a:ext uri="{FF2B5EF4-FFF2-40B4-BE49-F238E27FC236}">
                  <a16:creationId xmlns:a16="http://schemas.microsoft.com/office/drawing/2014/main" id="{A0A81DDB-77FF-4F37-A8AF-330A91ABE06D}"/>
                </a:ext>
              </a:extLst>
            </p:cNvPr>
            <p:cNvSpPr/>
            <p:nvPr/>
          </p:nvSpPr>
          <p:spPr bwMode="auto">
            <a:xfrm>
              <a:off x="244800" y="45216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3" name="Flowchart: Multidocument 72">
              <a:extLst>
                <a:ext uri="{FF2B5EF4-FFF2-40B4-BE49-F238E27FC236}">
                  <a16:creationId xmlns:a16="http://schemas.microsoft.com/office/drawing/2014/main" id="{9BBA319F-5805-4B7E-98A7-5D425A2F9C94}"/>
                </a:ext>
              </a:extLst>
            </p:cNvPr>
            <p:cNvSpPr/>
            <p:nvPr/>
          </p:nvSpPr>
          <p:spPr bwMode="auto">
            <a:xfrm>
              <a:off x="244800" y="53712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74" name="TextBox 73">
            <a:extLst>
              <a:ext uri="{FF2B5EF4-FFF2-40B4-BE49-F238E27FC236}">
                <a16:creationId xmlns:a16="http://schemas.microsoft.com/office/drawing/2014/main" id="{4E96989A-2D66-4D57-B516-73A4C2449DC2}"/>
              </a:ext>
            </a:extLst>
          </p:cNvPr>
          <p:cNvSpPr txBox="1"/>
          <p:nvPr/>
        </p:nvSpPr>
        <p:spPr>
          <a:xfrm>
            <a:off x="1431485" y="4464518"/>
            <a:ext cx="439200" cy="215444"/>
          </a:xfrm>
          <a:prstGeom prst="rect">
            <a:avLst/>
          </a:prstGeom>
          <a:solidFill>
            <a:schemeClr val="bg1"/>
          </a:solidFill>
          <a:ln>
            <a:solidFill>
              <a:schemeClr val="tx1"/>
            </a:solidFill>
          </a:ln>
        </p:spPr>
        <p:txBody>
          <a:bodyPr wrap="square" lIns="0" tIns="0" rIns="0" bIns="0" rtlCol="0">
            <a:spAutoFit/>
          </a:bodyPr>
          <a:lstStyle/>
          <a:p>
            <a:pPr algn="ctr"/>
            <a:r>
              <a:rPr lang="en-US" sz="1400" dirty="0">
                <a:gradFill>
                  <a:gsLst>
                    <a:gs pos="2917">
                      <a:schemeClr val="tx1"/>
                    </a:gs>
                    <a:gs pos="30000">
                      <a:schemeClr val="tx1"/>
                    </a:gs>
                  </a:gsLst>
                  <a:lin ang="5400000" scaled="0"/>
                </a:gradFill>
              </a:rPr>
              <a:t>API</a:t>
            </a:r>
          </a:p>
        </p:txBody>
      </p:sp>
      <p:sp>
        <p:nvSpPr>
          <p:cNvPr id="75" name="TextBox 74">
            <a:extLst>
              <a:ext uri="{FF2B5EF4-FFF2-40B4-BE49-F238E27FC236}">
                <a16:creationId xmlns:a16="http://schemas.microsoft.com/office/drawing/2014/main" id="{8C07FD46-319C-4D00-BD66-9194258E442D}"/>
              </a:ext>
            </a:extLst>
          </p:cNvPr>
          <p:cNvSpPr txBox="1"/>
          <p:nvPr/>
        </p:nvSpPr>
        <p:spPr>
          <a:xfrm>
            <a:off x="787828" y="43437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6" name="TextBox 75">
            <a:extLst>
              <a:ext uri="{FF2B5EF4-FFF2-40B4-BE49-F238E27FC236}">
                <a16:creationId xmlns:a16="http://schemas.microsoft.com/office/drawing/2014/main" id="{E723376C-912A-4C7E-859C-11AAFA556D0F}"/>
              </a:ext>
            </a:extLst>
          </p:cNvPr>
          <p:cNvSpPr txBox="1"/>
          <p:nvPr/>
        </p:nvSpPr>
        <p:spPr>
          <a:xfrm>
            <a:off x="787828" y="51945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7" name="TextBox 76">
            <a:extLst>
              <a:ext uri="{FF2B5EF4-FFF2-40B4-BE49-F238E27FC236}">
                <a16:creationId xmlns:a16="http://schemas.microsoft.com/office/drawing/2014/main" id="{F60BADFD-E3F8-4E78-B85F-41D3A9551F6F}"/>
              </a:ext>
            </a:extLst>
          </p:cNvPr>
          <p:cNvSpPr txBox="1"/>
          <p:nvPr/>
        </p:nvSpPr>
        <p:spPr>
          <a:xfrm>
            <a:off x="787828" y="60441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33" name="TextBox 32">
            <a:extLst>
              <a:ext uri="{FF2B5EF4-FFF2-40B4-BE49-F238E27FC236}">
                <a16:creationId xmlns:a16="http://schemas.microsoft.com/office/drawing/2014/main" id="{DA50A01D-E491-4B78-AC58-18C2EBDDC03E}"/>
              </a:ext>
            </a:extLst>
          </p:cNvPr>
          <p:cNvSpPr txBox="1"/>
          <p:nvPr/>
        </p:nvSpPr>
        <p:spPr>
          <a:xfrm>
            <a:off x="6224913" y="1475920"/>
            <a:ext cx="5572638" cy="1538883"/>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dirty="0"/>
              <a:t>Step #2: Unzip, Filter and Store in DB</a:t>
            </a:r>
          </a:p>
          <a:p>
            <a:pPr marL="342900" indent="-342900">
              <a:buFont typeface="Arial" panose="020B0604020202020204" pitchFamily="34" charset="0"/>
              <a:buChar char="•"/>
            </a:pPr>
            <a:r>
              <a:rPr lang="en-US" b="0" dirty="0"/>
              <a:t>Unzip, and transform the data into JSON</a:t>
            </a:r>
          </a:p>
          <a:p>
            <a:pPr marL="342900" indent="-342900">
              <a:buFont typeface="Arial" panose="020B0604020202020204" pitchFamily="34" charset="0"/>
              <a:buChar char="•"/>
            </a:pPr>
            <a:r>
              <a:rPr lang="en-US" b="0" dirty="0"/>
              <a:t>Filter on event type [New Issue Creation]</a:t>
            </a:r>
          </a:p>
          <a:p>
            <a:pPr marL="342900" indent="-342900">
              <a:buFont typeface="Arial" panose="020B0604020202020204" pitchFamily="34" charset="0"/>
              <a:buChar char="•"/>
            </a:pPr>
            <a:r>
              <a:rPr lang="en-US" b="0" dirty="0"/>
              <a:t>Reshape the data </a:t>
            </a:r>
          </a:p>
          <a:p>
            <a:pPr marL="342900" indent="-342900">
              <a:buFont typeface="Arial" panose="020B0604020202020204" pitchFamily="34" charset="0"/>
              <a:buChar char="•"/>
            </a:pPr>
            <a:r>
              <a:rPr lang="en-US" b="0" dirty="0"/>
              <a:t>Store in CosmosDB (Table #1)</a:t>
            </a:r>
          </a:p>
        </p:txBody>
      </p:sp>
      <p:sp>
        <p:nvSpPr>
          <p:cNvPr id="36" name="Rectangle 35">
            <a:extLst>
              <a:ext uri="{FF2B5EF4-FFF2-40B4-BE49-F238E27FC236}">
                <a16:creationId xmlns:a16="http://schemas.microsoft.com/office/drawing/2014/main" id="{01DFA2E7-C9B8-4F91-8B6B-A0E94A501EF0}"/>
              </a:ext>
            </a:extLst>
          </p:cNvPr>
          <p:cNvSpPr/>
          <p:nvPr/>
        </p:nvSpPr>
        <p:spPr>
          <a:xfrm>
            <a:off x="9462358" y="4724822"/>
            <a:ext cx="1584814" cy="127594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cxnSp>
        <p:nvCxnSpPr>
          <p:cNvPr id="4" name="Straight Connector 3">
            <a:extLst>
              <a:ext uri="{FF2B5EF4-FFF2-40B4-BE49-F238E27FC236}">
                <a16:creationId xmlns:a16="http://schemas.microsoft.com/office/drawing/2014/main" id="{AF19D9F5-2A6F-444D-998E-34F32A5FF1AC}"/>
              </a:ext>
            </a:extLst>
          </p:cNvPr>
          <p:cNvCxnSpPr/>
          <p:nvPr/>
        </p:nvCxnSpPr>
        <p:spPr>
          <a:xfrm>
            <a:off x="3477629" y="3215992"/>
            <a:ext cx="0" cy="3482109"/>
          </a:xfrm>
          <a:prstGeom prst="line">
            <a:avLst/>
          </a:prstGeom>
          <a:ln w="19050">
            <a:solidFill>
              <a:schemeClr val="accent1"/>
            </a:solidFill>
            <a:prstDash val="dash"/>
          </a:ln>
        </p:spPr>
        <p:style>
          <a:lnRef idx="1">
            <a:schemeClr val="accent3"/>
          </a:lnRef>
          <a:fillRef idx="0">
            <a:schemeClr val="accent3"/>
          </a:fillRef>
          <a:effectRef idx="0">
            <a:schemeClr val="accent3"/>
          </a:effectRef>
          <a:fontRef idx="minor">
            <a:schemeClr val="tx1"/>
          </a:fontRef>
        </p:style>
      </p:cxnSp>
      <p:sp>
        <p:nvSpPr>
          <p:cNvPr id="5" name="TextBox 4">
            <a:extLst>
              <a:ext uri="{FF2B5EF4-FFF2-40B4-BE49-F238E27FC236}">
                <a16:creationId xmlns:a16="http://schemas.microsoft.com/office/drawing/2014/main" id="{F308DB06-5F58-4B67-A6AC-6E9241ED646A}"/>
              </a:ext>
            </a:extLst>
          </p:cNvPr>
          <p:cNvSpPr txBox="1"/>
          <p:nvPr/>
        </p:nvSpPr>
        <p:spPr>
          <a:xfrm>
            <a:off x="527901" y="3176834"/>
            <a:ext cx="2922309" cy="369332"/>
          </a:xfrm>
          <a:prstGeom prst="rect">
            <a:avLst/>
          </a:prstGeom>
          <a:noFill/>
        </p:spPr>
        <p:txBody>
          <a:bodyPr wrap="square" rtlCol="0" anchor="t">
            <a:spAutoFit/>
          </a:bodyPr>
          <a:lstStyle/>
          <a:p>
            <a:pPr algn="ctr"/>
            <a:r>
              <a:rPr lang="en-US" sz="1750" b="1" dirty="0"/>
              <a:t>Function #1</a:t>
            </a:r>
          </a:p>
        </p:txBody>
      </p:sp>
      <p:sp>
        <p:nvSpPr>
          <p:cNvPr id="6" name="TextBox 5">
            <a:extLst>
              <a:ext uri="{FF2B5EF4-FFF2-40B4-BE49-F238E27FC236}">
                <a16:creationId xmlns:a16="http://schemas.microsoft.com/office/drawing/2014/main" id="{EA02CABC-AB69-4765-8E10-76B90380DF1A}"/>
              </a:ext>
            </a:extLst>
          </p:cNvPr>
          <p:cNvSpPr txBox="1"/>
          <p:nvPr/>
        </p:nvSpPr>
        <p:spPr>
          <a:xfrm>
            <a:off x="3478491" y="3178404"/>
            <a:ext cx="1970202" cy="369332"/>
          </a:xfrm>
          <a:prstGeom prst="rect">
            <a:avLst/>
          </a:prstGeom>
          <a:noFill/>
        </p:spPr>
        <p:txBody>
          <a:bodyPr wrap="square" rtlCol="0" anchor="t">
            <a:spAutoFit/>
          </a:bodyPr>
          <a:lstStyle/>
          <a:p>
            <a:pPr algn="ctr"/>
            <a:r>
              <a:rPr lang="en-US" sz="1750" b="1" dirty="0"/>
              <a:t>Function #2</a:t>
            </a:r>
          </a:p>
        </p:txBody>
      </p:sp>
      <p:sp>
        <p:nvSpPr>
          <p:cNvPr id="60" name="Rectangle 59">
            <a:extLst>
              <a:ext uri="{FF2B5EF4-FFF2-40B4-BE49-F238E27FC236}">
                <a16:creationId xmlns:a16="http://schemas.microsoft.com/office/drawing/2014/main" id="{FB2BF53C-E33D-4E17-914C-516761F36373}"/>
              </a:ext>
            </a:extLst>
          </p:cNvPr>
          <p:cNvSpPr/>
          <p:nvPr/>
        </p:nvSpPr>
        <p:spPr bwMode="auto">
          <a:xfrm>
            <a:off x="2973628" y="4089613"/>
            <a:ext cx="10080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Azure Storage</a:t>
            </a:r>
            <a:endParaRPr lang="en-US" sz="12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46357830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490" y="2606914"/>
            <a:ext cx="5510784" cy="886397"/>
          </a:xfrm>
        </p:spPr>
        <p:txBody>
          <a:bodyPr/>
          <a:lstStyle/>
          <a:p>
            <a:r>
              <a:rPr lang="en-US" dirty="0">
                <a:solidFill>
                  <a:srgbClr val="0078D4"/>
                </a:solidFill>
                <a:cs typeface="Segoe UI"/>
              </a:rPr>
              <a:t>Azure Functions Demo</a:t>
            </a:r>
            <a:br>
              <a:rPr lang="en-US" dirty="0">
                <a:solidFill>
                  <a:srgbClr val="0078D4"/>
                </a:solidFill>
                <a:cs typeface="Segoe UI"/>
              </a:rPr>
            </a:br>
            <a:r>
              <a:rPr lang="en-US" sz="2800" dirty="0">
                <a:cs typeface="Segoe UI"/>
              </a:rPr>
              <a:t>Create, and deploy with ease</a:t>
            </a:r>
            <a:endParaRPr lang="en-US" dirty="0">
              <a:cs typeface="Segoe UI"/>
            </a:endParaRPr>
          </a:p>
        </p:txBody>
      </p:sp>
    </p:spTree>
    <p:extLst>
      <p:ext uri="{BB962C8B-B14F-4D97-AF65-F5344CB8AC3E}">
        <p14:creationId xmlns:p14="http://schemas.microsoft.com/office/powerpoint/2010/main" val="2829607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ABCF31-4F6E-4E94-8207-3674D332441A}"/>
              </a:ext>
            </a:extLst>
          </p:cNvPr>
          <p:cNvSpPr>
            <a:spLocks noGrp="1"/>
          </p:cNvSpPr>
          <p:nvPr>
            <p:ph type="title"/>
          </p:nvPr>
        </p:nvSpPr>
        <p:spPr>
          <a:xfrm>
            <a:off x="588263" y="457200"/>
            <a:ext cx="11018520" cy="553998"/>
          </a:xfrm>
        </p:spPr>
        <p:txBody>
          <a:bodyPr/>
          <a:lstStyle/>
          <a:p>
            <a:r>
              <a:rPr lang="en-US" dirty="0">
                <a:ea typeface="+mj-lt"/>
                <a:cs typeface="Segoe UI"/>
              </a:rPr>
              <a:t>Demo </a:t>
            </a:r>
            <a:r>
              <a:rPr lang="en-US" dirty="0"/>
              <a:t>Takeaways</a:t>
            </a:r>
            <a:endParaRPr lang="en-US" dirty="0">
              <a:cs typeface="Segoe UI Semibold"/>
            </a:endParaRPr>
          </a:p>
        </p:txBody>
      </p:sp>
      <p:sp>
        <p:nvSpPr>
          <p:cNvPr id="4" name="Text Placeholder 5">
            <a:extLst>
              <a:ext uri="{FF2B5EF4-FFF2-40B4-BE49-F238E27FC236}">
                <a16:creationId xmlns:a16="http://schemas.microsoft.com/office/drawing/2014/main" id="{B78F85CF-1ED8-475E-A1D9-C70AAC5C9AAC}"/>
              </a:ext>
            </a:extLst>
          </p:cNvPr>
          <p:cNvSpPr txBox="1">
            <a:spLocks/>
          </p:cNvSpPr>
          <p:nvPr/>
        </p:nvSpPr>
        <p:spPr>
          <a:xfrm>
            <a:off x="584941" y="1511887"/>
            <a:ext cx="10204286" cy="3631763"/>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2"/>
            <a:r>
              <a:rPr lang="en-US" sz="2800" dirty="0">
                <a:latin typeface="Segoe UI Semibold"/>
                <a:cs typeface="Segoe UI Semibold"/>
              </a:rPr>
              <a:t>Azure Functions in VS Code speed up development cycles</a:t>
            </a:r>
            <a:endParaRPr lang="en-US" sz="2800" dirty="0">
              <a:latin typeface="Segoe UI Semibold"/>
              <a:ea typeface="+mn-lt"/>
              <a:cs typeface="Segoe UI Semibold"/>
            </a:endParaRPr>
          </a:p>
          <a:p>
            <a:pPr marL="971550" lvl="2" indent="-514350">
              <a:spcAft>
                <a:spcPts val="1200"/>
              </a:spcAft>
              <a:buAutoNum type="arabicPeriod"/>
            </a:pPr>
            <a:r>
              <a:rPr lang="en-US" sz="2800" dirty="0"/>
              <a:t>Pre-made templates based on your selected trigger</a:t>
            </a:r>
            <a:endParaRPr lang="en-US" sz="2800" dirty="0">
              <a:cs typeface="Segoe UI"/>
            </a:endParaRPr>
          </a:p>
          <a:p>
            <a:pPr marL="971550" lvl="2" indent="-514350">
              <a:spcAft>
                <a:spcPts val="1200"/>
              </a:spcAft>
              <a:buAutoNum type="arabicPeriod"/>
            </a:pPr>
            <a:r>
              <a:rPr lang="en-US" sz="2800" dirty="0"/>
              <a:t>Debugging locally to speed up your development cycles</a:t>
            </a:r>
          </a:p>
          <a:p>
            <a:pPr marL="971550" lvl="2" indent="-514350">
              <a:spcAft>
                <a:spcPts val="1200"/>
              </a:spcAft>
              <a:buAutoNum type="arabicPeriod"/>
            </a:pPr>
            <a:r>
              <a:rPr lang="en-US" sz="2800" dirty="0"/>
              <a:t>Right-click</a:t>
            </a:r>
            <a:r>
              <a:rPr lang="en-US" sz="2800" dirty="0">
                <a:ea typeface="+mn-lt"/>
                <a:cs typeface="+mn-lt"/>
              </a:rPr>
              <a:t> deploy</a:t>
            </a:r>
          </a:p>
          <a:p>
            <a:pPr lvl="2" defTabSz="932742">
              <a:spcBef>
                <a:spcPct val="20000"/>
              </a:spcBef>
              <a:spcAft>
                <a:spcPts val="1200"/>
              </a:spcAft>
              <a:buSzPct val="90000"/>
            </a:pPr>
            <a:endParaRPr lang="en-US" sz="2800" dirty="0">
              <a:cs typeface="Segoe UI"/>
            </a:endParaRPr>
          </a:p>
          <a:p>
            <a:pPr lvl="1">
              <a:spcAft>
                <a:spcPts val="1200"/>
              </a:spcAft>
            </a:pPr>
            <a:endParaRPr lang="en-US" sz="2800" dirty="0">
              <a:cs typeface="Segoe UI"/>
            </a:endParaRPr>
          </a:p>
        </p:txBody>
      </p:sp>
      <p:sp>
        <p:nvSpPr>
          <p:cNvPr id="2" name="TextBox 1">
            <a:extLst>
              <a:ext uri="{FF2B5EF4-FFF2-40B4-BE49-F238E27FC236}">
                <a16:creationId xmlns:a16="http://schemas.microsoft.com/office/drawing/2014/main" id="{EBC0486A-4B64-470D-945F-029740FFD76F}"/>
              </a:ext>
            </a:extLst>
          </p:cNvPr>
          <p:cNvSpPr txBox="1"/>
          <p:nvPr/>
        </p:nvSpPr>
        <p:spPr>
          <a:xfrm>
            <a:off x="4724400" y="3200400"/>
            <a:ext cx="27432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endParaRPr lang="en-US" sz="1750" dirty="0">
              <a:latin typeface="Segoe UI Semibold"/>
              <a:cs typeface="Segoe UI Semibold"/>
            </a:endParaRPr>
          </a:p>
        </p:txBody>
      </p:sp>
    </p:spTree>
    <p:extLst>
      <p:ext uri="{BB962C8B-B14F-4D97-AF65-F5344CB8AC3E}">
        <p14:creationId xmlns:p14="http://schemas.microsoft.com/office/powerpoint/2010/main" val="218245450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5510784" cy="498598"/>
          </a:xfrm>
        </p:spPr>
        <p:txBody>
          <a:bodyPr/>
          <a:lstStyle/>
          <a:p>
            <a:pPr algn="ctr"/>
            <a:r>
              <a:rPr lang="en-US" dirty="0"/>
              <a:t>Machine Learning</a:t>
            </a:r>
          </a:p>
        </p:txBody>
      </p:sp>
    </p:spTree>
    <p:extLst>
      <p:ext uri="{BB962C8B-B14F-4D97-AF65-F5344CB8AC3E}">
        <p14:creationId xmlns:p14="http://schemas.microsoft.com/office/powerpoint/2010/main" val="1226085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457200"/>
            <a:ext cx="11018520" cy="553998"/>
          </a:xfrm>
        </p:spPr>
        <p:txBody>
          <a:bodyPr/>
          <a:lstStyle/>
          <a:p>
            <a:r>
              <a:rPr lang="en-US" dirty="0"/>
              <a:t>Today’s App Architecture: Intelligence</a:t>
            </a:r>
          </a:p>
        </p:txBody>
      </p:sp>
      <p:sp>
        <p:nvSpPr>
          <p:cNvPr id="49" name="Oval 48">
            <a:extLst>
              <a:ext uri="{FF2B5EF4-FFF2-40B4-BE49-F238E27FC236}">
                <a16:creationId xmlns:a16="http://schemas.microsoft.com/office/drawing/2014/main" id="{54B0529B-D513-4532-A346-36D469D0DB5B}"/>
              </a:ext>
            </a:extLst>
          </p:cNvPr>
          <p:cNvSpPr/>
          <p:nvPr/>
        </p:nvSpPr>
        <p:spPr bwMode="auto">
          <a:xfrm>
            <a:off x="6071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Flowchart: Magnetic Disk 49">
            <a:extLst>
              <a:ext uri="{FF2B5EF4-FFF2-40B4-BE49-F238E27FC236}">
                <a16:creationId xmlns:a16="http://schemas.microsoft.com/office/drawing/2014/main" id="{7FF66D77-DA3D-4F7E-91FD-8F2FCF5ED908}"/>
              </a:ext>
            </a:extLst>
          </p:cNvPr>
          <p:cNvSpPr/>
          <p:nvPr/>
        </p:nvSpPr>
        <p:spPr bwMode="auto">
          <a:xfrm>
            <a:off x="49590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#1</a:t>
            </a:r>
          </a:p>
        </p:txBody>
      </p:sp>
      <p:sp>
        <p:nvSpPr>
          <p:cNvPr id="52" name="Oval 51">
            <a:extLst>
              <a:ext uri="{FF2B5EF4-FFF2-40B4-BE49-F238E27FC236}">
                <a16:creationId xmlns:a16="http://schemas.microsoft.com/office/drawing/2014/main" id="{2E28A9F7-CCE4-42FB-878B-34938C3310AF}"/>
              </a:ext>
            </a:extLst>
          </p:cNvPr>
          <p:cNvSpPr/>
          <p:nvPr/>
        </p:nvSpPr>
        <p:spPr bwMode="auto">
          <a:xfrm>
            <a:off x="6339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3" name="Oval 52">
            <a:extLst>
              <a:ext uri="{FF2B5EF4-FFF2-40B4-BE49-F238E27FC236}">
                <a16:creationId xmlns:a16="http://schemas.microsoft.com/office/drawing/2014/main" id="{74EE006E-249C-4873-A885-13D07ECDC571}"/>
              </a:ext>
            </a:extLst>
          </p:cNvPr>
          <p:cNvSpPr/>
          <p:nvPr/>
        </p:nvSpPr>
        <p:spPr bwMode="auto">
          <a:xfrm>
            <a:off x="6465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4" name="Oval 53">
            <a:extLst>
              <a:ext uri="{FF2B5EF4-FFF2-40B4-BE49-F238E27FC236}">
                <a16:creationId xmlns:a16="http://schemas.microsoft.com/office/drawing/2014/main" id="{9C426CE0-4D74-4777-8C26-D59B1D661F3C}"/>
              </a:ext>
            </a:extLst>
          </p:cNvPr>
          <p:cNvSpPr/>
          <p:nvPr/>
        </p:nvSpPr>
        <p:spPr bwMode="auto">
          <a:xfrm>
            <a:off x="7043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9" name="Straight Arrow Connector 58">
            <a:extLst>
              <a:ext uri="{FF2B5EF4-FFF2-40B4-BE49-F238E27FC236}">
                <a16:creationId xmlns:a16="http://schemas.microsoft.com/office/drawing/2014/main" id="{D16CB88B-4B17-41DF-B1F0-88D0CB5BE9FA}"/>
              </a:ext>
            </a:extLst>
          </p:cNvPr>
          <p:cNvCxnSpPr>
            <a:cxnSpLocks/>
          </p:cNvCxnSpPr>
          <p:nvPr/>
        </p:nvCxnSpPr>
        <p:spPr>
          <a:xfrm>
            <a:off x="20304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6F92CA06-3FD8-4E54-8BFB-FE77AFEF4B48}"/>
              </a:ext>
            </a:extLst>
          </p:cNvPr>
          <p:cNvCxnSpPr>
            <a:cxnSpLocks/>
          </p:cNvCxnSpPr>
          <p:nvPr/>
        </p:nvCxnSpPr>
        <p:spPr>
          <a:xfrm>
            <a:off x="40716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62" name="Flowchart: Magnetic Disk 61">
            <a:extLst>
              <a:ext uri="{FF2B5EF4-FFF2-40B4-BE49-F238E27FC236}">
                <a16:creationId xmlns:a16="http://schemas.microsoft.com/office/drawing/2014/main" id="{04F1805C-C597-41C5-8C19-D1410B6F73FB}"/>
              </a:ext>
            </a:extLst>
          </p:cNvPr>
          <p:cNvSpPr/>
          <p:nvPr/>
        </p:nvSpPr>
        <p:spPr bwMode="auto">
          <a:xfrm>
            <a:off x="71532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#2</a:t>
            </a:r>
          </a:p>
        </p:txBody>
      </p:sp>
      <p:sp>
        <p:nvSpPr>
          <p:cNvPr id="63" name="Rectangle 62">
            <a:extLst>
              <a:ext uri="{FF2B5EF4-FFF2-40B4-BE49-F238E27FC236}">
                <a16:creationId xmlns:a16="http://schemas.microsoft.com/office/drawing/2014/main" id="{521E28B9-2675-4A62-B2F4-656FA725AFB6}"/>
              </a:ext>
            </a:extLst>
          </p:cNvPr>
          <p:cNvSpPr/>
          <p:nvPr/>
        </p:nvSpPr>
        <p:spPr bwMode="auto">
          <a:xfrm>
            <a:off x="5877028" y="5313613"/>
            <a:ext cx="12888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Cognitive Services (ML)</a:t>
            </a:r>
            <a:endParaRPr lang="en-US" sz="1200" dirty="0">
              <a:solidFill>
                <a:schemeClr val="tx1"/>
              </a:solidFill>
              <a:ea typeface="Segoe UI" pitchFamily="34" charset="0"/>
              <a:cs typeface="Segoe UI" pitchFamily="34" charset="0"/>
            </a:endParaRPr>
          </a:p>
        </p:txBody>
      </p:sp>
      <p:cxnSp>
        <p:nvCxnSpPr>
          <p:cNvPr id="64" name="Connector: Elbow 63">
            <a:extLst>
              <a:ext uri="{FF2B5EF4-FFF2-40B4-BE49-F238E27FC236}">
                <a16:creationId xmlns:a16="http://schemas.microsoft.com/office/drawing/2014/main" id="{76C764CD-B7A3-41BC-AC7F-0824DCC90430}"/>
              </a:ext>
            </a:extLst>
          </p:cNvPr>
          <p:cNvCxnSpPr>
            <a:cxnSpLocks/>
            <a:stCxn id="49" idx="6"/>
            <a:endCxn id="52" idx="0"/>
          </p:cNvCxnSpPr>
          <p:nvPr/>
        </p:nvCxnSpPr>
        <p:spPr>
          <a:xfrm>
            <a:off x="6294628" y="4546813"/>
            <a:ext cx="156000" cy="6852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5" name="Connector: Elbow 64">
            <a:extLst>
              <a:ext uri="{FF2B5EF4-FFF2-40B4-BE49-F238E27FC236}">
                <a16:creationId xmlns:a16="http://schemas.microsoft.com/office/drawing/2014/main" id="{519252D2-5DE5-442D-BE2F-526FDA80A9A9}"/>
              </a:ext>
            </a:extLst>
          </p:cNvPr>
          <p:cNvCxnSpPr>
            <a:cxnSpLocks/>
            <a:stCxn id="53" idx="0"/>
            <a:endCxn id="54" idx="2"/>
          </p:cNvCxnSpPr>
          <p:nvPr/>
        </p:nvCxnSpPr>
        <p:spPr>
          <a:xfrm rot="5400000" flipH="1" flipV="1">
            <a:off x="6467428" y="4656013"/>
            <a:ext cx="685200" cy="4668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6" name="Straight Arrow Connector 65">
            <a:extLst>
              <a:ext uri="{FF2B5EF4-FFF2-40B4-BE49-F238E27FC236}">
                <a16:creationId xmlns:a16="http://schemas.microsoft.com/office/drawing/2014/main" id="{011AF815-7598-4F4A-9050-D646A8BE535A}"/>
              </a:ext>
            </a:extLst>
          </p:cNvPr>
          <p:cNvCxnSpPr>
            <a:cxnSpLocks/>
          </p:cNvCxnSpPr>
          <p:nvPr/>
        </p:nvCxnSpPr>
        <p:spPr>
          <a:xfrm flipV="1">
            <a:off x="8412628" y="4539613"/>
            <a:ext cx="819600" cy="7200"/>
          </a:xfrm>
          <a:prstGeom prst="straightConnector1">
            <a:avLst/>
          </a:prstGeom>
          <a:ln>
            <a:solidFill>
              <a:srgbClr val="000000"/>
            </a:solidFill>
            <a:headEnd type="arrow" w="med" len="med"/>
            <a:tailEnd type="arrow" w="med" len="med"/>
          </a:ln>
        </p:spPr>
        <p:style>
          <a:lnRef idx="3">
            <a:schemeClr val="accent3"/>
          </a:lnRef>
          <a:fillRef idx="0">
            <a:schemeClr val="accent3"/>
          </a:fillRef>
          <a:effectRef idx="2">
            <a:schemeClr val="accent3"/>
          </a:effectRef>
          <a:fontRef idx="minor">
            <a:schemeClr val="tx1"/>
          </a:fontRef>
        </p:style>
      </p:cxnSp>
      <p:sp>
        <p:nvSpPr>
          <p:cNvPr id="67" name="Oval 66">
            <a:extLst>
              <a:ext uri="{FF2B5EF4-FFF2-40B4-BE49-F238E27FC236}">
                <a16:creationId xmlns:a16="http://schemas.microsoft.com/office/drawing/2014/main" id="{CE45ABA6-0924-420A-9874-F993149B9369}"/>
              </a:ext>
            </a:extLst>
          </p:cNvPr>
          <p:cNvSpPr/>
          <p:nvPr/>
        </p:nvSpPr>
        <p:spPr bwMode="auto">
          <a:xfrm>
            <a:off x="1388398" y="4295041"/>
            <a:ext cx="554400" cy="5544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1400" dirty="0">
              <a:solidFill>
                <a:schemeClr val="tx1"/>
              </a:solidFill>
              <a:ea typeface="Segoe UI" pitchFamily="34" charset="0"/>
              <a:cs typeface="Segoe UI" pitchFamily="34" charset="0"/>
            </a:endParaRPr>
          </a:p>
        </p:txBody>
      </p:sp>
      <p:sp>
        <p:nvSpPr>
          <p:cNvPr id="68" name="Rectangle 67">
            <a:extLst>
              <a:ext uri="{FF2B5EF4-FFF2-40B4-BE49-F238E27FC236}">
                <a16:creationId xmlns:a16="http://schemas.microsoft.com/office/drawing/2014/main" id="{C936950E-B078-4A57-A837-6C52F934D3B7}"/>
              </a:ext>
            </a:extLst>
          </p:cNvPr>
          <p:cNvSpPr/>
          <p:nvPr/>
        </p:nvSpPr>
        <p:spPr bwMode="auto">
          <a:xfrm>
            <a:off x="685828" y="4099953"/>
            <a:ext cx="892800" cy="2606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0" name="Group 69">
            <a:extLst>
              <a:ext uri="{FF2B5EF4-FFF2-40B4-BE49-F238E27FC236}">
                <a16:creationId xmlns:a16="http://schemas.microsoft.com/office/drawing/2014/main" id="{24EB9B09-C77D-49E9-BB4C-BAC7DE7A10B2}"/>
              </a:ext>
            </a:extLst>
          </p:cNvPr>
          <p:cNvGrpSpPr/>
          <p:nvPr/>
        </p:nvGrpSpPr>
        <p:grpSpPr>
          <a:xfrm>
            <a:off x="750628" y="4178133"/>
            <a:ext cx="748800" cy="2455200"/>
            <a:chOff x="244800" y="3672000"/>
            <a:chExt cx="748800" cy="2455200"/>
          </a:xfrm>
        </p:grpSpPr>
        <p:sp>
          <p:nvSpPr>
            <p:cNvPr id="71" name="Flowchart: Multidocument 70">
              <a:extLst>
                <a:ext uri="{FF2B5EF4-FFF2-40B4-BE49-F238E27FC236}">
                  <a16:creationId xmlns:a16="http://schemas.microsoft.com/office/drawing/2014/main" id="{85AC25BC-7029-4279-BBFB-2E9EC652D192}"/>
                </a:ext>
              </a:extLst>
            </p:cNvPr>
            <p:cNvSpPr/>
            <p:nvPr/>
          </p:nvSpPr>
          <p:spPr bwMode="auto">
            <a:xfrm>
              <a:off x="244800" y="36720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2" name="Flowchart: Multidocument 71">
              <a:extLst>
                <a:ext uri="{FF2B5EF4-FFF2-40B4-BE49-F238E27FC236}">
                  <a16:creationId xmlns:a16="http://schemas.microsoft.com/office/drawing/2014/main" id="{A0A81DDB-77FF-4F37-A8AF-330A91ABE06D}"/>
                </a:ext>
              </a:extLst>
            </p:cNvPr>
            <p:cNvSpPr/>
            <p:nvPr/>
          </p:nvSpPr>
          <p:spPr bwMode="auto">
            <a:xfrm>
              <a:off x="244800" y="45216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3" name="Flowchart: Multidocument 72">
              <a:extLst>
                <a:ext uri="{FF2B5EF4-FFF2-40B4-BE49-F238E27FC236}">
                  <a16:creationId xmlns:a16="http://schemas.microsoft.com/office/drawing/2014/main" id="{9BBA319F-5805-4B7E-98A7-5D425A2F9C94}"/>
                </a:ext>
              </a:extLst>
            </p:cNvPr>
            <p:cNvSpPr/>
            <p:nvPr/>
          </p:nvSpPr>
          <p:spPr bwMode="auto">
            <a:xfrm>
              <a:off x="244800" y="53712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74" name="TextBox 73">
            <a:extLst>
              <a:ext uri="{FF2B5EF4-FFF2-40B4-BE49-F238E27FC236}">
                <a16:creationId xmlns:a16="http://schemas.microsoft.com/office/drawing/2014/main" id="{4E96989A-2D66-4D57-B516-73A4C2449DC2}"/>
              </a:ext>
            </a:extLst>
          </p:cNvPr>
          <p:cNvSpPr txBox="1"/>
          <p:nvPr/>
        </p:nvSpPr>
        <p:spPr>
          <a:xfrm>
            <a:off x="1431485" y="4464518"/>
            <a:ext cx="439200" cy="215444"/>
          </a:xfrm>
          <a:prstGeom prst="rect">
            <a:avLst/>
          </a:prstGeom>
          <a:solidFill>
            <a:schemeClr val="bg1"/>
          </a:solidFill>
          <a:ln>
            <a:solidFill>
              <a:schemeClr val="tx1"/>
            </a:solidFill>
          </a:ln>
        </p:spPr>
        <p:txBody>
          <a:bodyPr wrap="square" lIns="0" tIns="0" rIns="0" bIns="0" rtlCol="0">
            <a:spAutoFit/>
          </a:bodyPr>
          <a:lstStyle/>
          <a:p>
            <a:pPr algn="ctr"/>
            <a:r>
              <a:rPr lang="en-US" sz="1400" dirty="0">
                <a:gradFill>
                  <a:gsLst>
                    <a:gs pos="2917">
                      <a:schemeClr val="tx1"/>
                    </a:gs>
                    <a:gs pos="30000">
                      <a:schemeClr val="tx1"/>
                    </a:gs>
                  </a:gsLst>
                  <a:lin ang="5400000" scaled="0"/>
                </a:gradFill>
              </a:rPr>
              <a:t>API</a:t>
            </a:r>
          </a:p>
        </p:txBody>
      </p:sp>
      <p:sp>
        <p:nvSpPr>
          <p:cNvPr id="75" name="TextBox 74">
            <a:extLst>
              <a:ext uri="{FF2B5EF4-FFF2-40B4-BE49-F238E27FC236}">
                <a16:creationId xmlns:a16="http://schemas.microsoft.com/office/drawing/2014/main" id="{8C07FD46-319C-4D00-BD66-9194258E442D}"/>
              </a:ext>
            </a:extLst>
          </p:cNvPr>
          <p:cNvSpPr txBox="1"/>
          <p:nvPr/>
        </p:nvSpPr>
        <p:spPr>
          <a:xfrm>
            <a:off x="787828" y="43437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6" name="TextBox 75">
            <a:extLst>
              <a:ext uri="{FF2B5EF4-FFF2-40B4-BE49-F238E27FC236}">
                <a16:creationId xmlns:a16="http://schemas.microsoft.com/office/drawing/2014/main" id="{E723376C-912A-4C7E-859C-11AAFA556D0F}"/>
              </a:ext>
            </a:extLst>
          </p:cNvPr>
          <p:cNvSpPr txBox="1"/>
          <p:nvPr/>
        </p:nvSpPr>
        <p:spPr>
          <a:xfrm>
            <a:off x="787828" y="51945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7" name="TextBox 76">
            <a:extLst>
              <a:ext uri="{FF2B5EF4-FFF2-40B4-BE49-F238E27FC236}">
                <a16:creationId xmlns:a16="http://schemas.microsoft.com/office/drawing/2014/main" id="{F60BADFD-E3F8-4E78-B85F-41D3A9551F6F}"/>
              </a:ext>
            </a:extLst>
          </p:cNvPr>
          <p:cNvSpPr txBox="1"/>
          <p:nvPr/>
        </p:nvSpPr>
        <p:spPr>
          <a:xfrm>
            <a:off x="787828" y="60441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6" name="TextBox 5">
            <a:extLst>
              <a:ext uri="{FF2B5EF4-FFF2-40B4-BE49-F238E27FC236}">
                <a16:creationId xmlns:a16="http://schemas.microsoft.com/office/drawing/2014/main" id="{EA02CABC-AB69-4765-8E10-76B90380DF1A}"/>
              </a:ext>
            </a:extLst>
          </p:cNvPr>
          <p:cNvSpPr txBox="1"/>
          <p:nvPr/>
        </p:nvSpPr>
        <p:spPr>
          <a:xfrm>
            <a:off x="5019675" y="3264129"/>
            <a:ext cx="3352800" cy="369332"/>
          </a:xfrm>
          <a:prstGeom prst="rect">
            <a:avLst/>
          </a:prstGeom>
          <a:noFill/>
        </p:spPr>
        <p:txBody>
          <a:bodyPr wrap="square" rtlCol="0">
            <a:spAutoFit/>
          </a:bodyPr>
          <a:lstStyle/>
          <a:p>
            <a:pPr algn="ctr"/>
            <a:r>
              <a:rPr lang="en-US" b="1" dirty="0"/>
              <a:t>Function #3</a:t>
            </a:r>
          </a:p>
        </p:txBody>
      </p:sp>
      <p:sp>
        <p:nvSpPr>
          <p:cNvPr id="60" name="Rectangle 59">
            <a:extLst>
              <a:ext uri="{FF2B5EF4-FFF2-40B4-BE49-F238E27FC236}">
                <a16:creationId xmlns:a16="http://schemas.microsoft.com/office/drawing/2014/main" id="{FB2BF53C-E33D-4E17-914C-516761F36373}"/>
              </a:ext>
            </a:extLst>
          </p:cNvPr>
          <p:cNvSpPr/>
          <p:nvPr/>
        </p:nvSpPr>
        <p:spPr bwMode="auto">
          <a:xfrm>
            <a:off x="2973628" y="4089613"/>
            <a:ext cx="10080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Azure Storage</a:t>
            </a:r>
            <a:endParaRPr lang="en-US" sz="1200" dirty="0">
              <a:solidFill>
                <a:schemeClr val="tx1"/>
              </a:solidFill>
              <a:ea typeface="Segoe UI" pitchFamily="34" charset="0"/>
              <a:cs typeface="Segoe UI" pitchFamily="34" charset="0"/>
            </a:endParaRPr>
          </a:p>
        </p:txBody>
      </p:sp>
      <p:sp>
        <p:nvSpPr>
          <p:cNvPr id="41" name="TextBox 40">
            <a:extLst>
              <a:ext uri="{FF2B5EF4-FFF2-40B4-BE49-F238E27FC236}">
                <a16:creationId xmlns:a16="http://schemas.microsoft.com/office/drawing/2014/main" id="{822D8CC8-8F0B-492F-9426-C7E8EAFD442B}"/>
              </a:ext>
            </a:extLst>
          </p:cNvPr>
          <p:cNvSpPr txBox="1"/>
          <p:nvPr/>
        </p:nvSpPr>
        <p:spPr>
          <a:xfrm>
            <a:off x="1204685" y="1475920"/>
            <a:ext cx="4234090" cy="1231106"/>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dirty="0"/>
              <a:t>Step 3: Apply ML &amp; Store in DB</a:t>
            </a:r>
          </a:p>
          <a:p>
            <a:pPr marL="342900" indent="-342900">
              <a:buFont typeface="Arial" panose="020B0604020202020204" pitchFamily="34" charset="0"/>
              <a:buChar char="•"/>
            </a:pPr>
            <a:r>
              <a:rPr lang="en-US" b="0" dirty="0"/>
              <a:t>Extract key phrases from every issue title using ML</a:t>
            </a:r>
          </a:p>
          <a:p>
            <a:pPr marL="342900" indent="-342900">
              <a:buFont typeface="Arial" panose="020B0604020202020204" pitchFamily="34" charset="0"/>
              <a:buChar char="•"/>
            </a:pPr>
            <a:r>
              <a:rPr lang="en-US" b="0" dirty="0"/>
              <a:t>Store in CosmosDB (Table #2)</a:t>
            </a:r>
          </a:p>
        </p:txBody>
      </p:sp>
      <p:sp>
        <p:nvSpPr>
          <p:cNvPr id="3" name="Left Bracket 2">
            <a:extLst>
              <a:ext uri="{FF2B5EF4-FFF2-40B4-BE49-F238E27FC236}">
                <a16:creationId xmlns:a16="http://schemas.microsoft.com/office/drawing/2014/main" id="{9382AA18-D261-477D-949B-906B78EC6A05}"/>
              </a:ext>
            </a:extLst>
          </p:cNvPr>
          <p:cNvSpPr/>
          <p:nvPr/>
        </p:nvSpPr>
        <p:spPr>
          <a:xfrm rot="5400000">
            <a:off x="6529386" y="2052640"/>
            <a:ext cx="333375" cy="3429000"/>
          </a:xfrm>
          <a:prstGeom prst="leftBracket">
            <a:avLst/>
          </a:prstGeom>
          <a:ln w="28575">
            <a:solidFill>
              <a:schemeClr val="accent1"/>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44" name="TextBox 43">
            <a:extLst>
              <a:ext uri="{FF2B5EF4-FFF2-40B4-BE49-F238E27FC236}">
                <a16:creationId xmlns:a16="http://schemas.microsoft.com/office/drawing/2014/main" id="{72A8EA9E-EAB5-4CD2-AB8C-5D25E3692310}"/>
              </a:ext>
            </a:extLst>
          </p:cNvPr>
          <p:cNvSpPr txBox="1"/>
          <p:nvPr/>
        </p:nvSpPr>
        <p:spPr>
          <a:xfrm>
            <a:off x="6110060" y="1475920"/>
            <a:ext cx="4234090" cy="1231106"/>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dirty="0"/>
              <a:t>Services</a:t>
            </a:r>
          </a:p>
          <a:p>
            <a:pPr marL="342900" indent="-342900">
              <a:buFont typeface="Arial" panose="020B0604020202020204" pitchFamily="34" charset="0"/>
              <a:buChar char="•"/>
            </a:pPr>
            <a:r>
              <a:rPr lang="en-US" b="0" dirty="0"/>
              <a:t>Azure Functions</a:t>
            </a:r>
          </a:p>
          <a:p>
            <a:pPr marL="342900" indent="-342900">
              <a:buFont typeface="Arial" panose="020B0604020202020204" pitchFamily="34" charset="0"/>
              <a:buChar char="•"/>
            </a:pPr>
            <a:r>
              <a:rPr lang="en-US" dirty="0">
                <a:solidFill>
                  <a:schemeClr val="accent1"/>
                </a:solidFill>
              </a:rPr>
              <a:t>Cognitive Services</a:t>
            </a:r>
          </a:p>
          <a:p>
            <a:pPr marL="342900" indent="-342900">
              <a:buFont typeface="Arial" panose="020B0604020202020204" pitchFamily="34" charset="0"/>
              <a:buChar char="•"/>
            </a:pPr>
            <a:r>
              <a:rPr lang="en-US" dirty="0">
                <a:solidFill>
                  <a:schemeClr val="accent1"/>
                </a:solidFill>
              </a:rPr>
              <a:t>CosmosDB</a:t>
            </a:r>
          </a:p>
        </p:txBody>
      </p:sp>
      <p:pic>
        <p:nvPicPr>
          <p:cNvPr id="4" name="Picture 3">
            <a:extLst>
              <a:ext uri="{FF2B5EF4-FFF2-40B4-BE49-F238E27FC236}">
                <a16:creationId xmlns:a16="http://schemas.microsoft.com/office/drawing/2014/main" id="{6F50497C-79AC-40D5-B4F6-B341125A6B56}"/>
              </a:ext>
            </a:extLst>
          </p:cNvPr>
          <p:cNvPicPr>
            <a:picLocks noChangeAspect="1"/>
          </p:cNvPicPr>
          <p:nvPr/>
        </p:nvPicPr>
        <p:blipFill>
          <a:blip r:embed="rId3">
            <a:extLst>
              <a:ext uri="{BEBA8EAE-BF5A-486C-A8C5-ECC9F3942E4B}">
                <a14:imgProps xmlns:a14="http://schemas.microsoft.com/office/drawing/2010/main">
                  <a14:imgLayer r:embed="rId4">
                    <a14:imgEffect>
                      <a14:artisticGlass/>
                    </a14:imgEffect>
                  </a14:imgLayer>
                </a14:imgProps>
              </a:ext>
            </a:extLst>
          </a:blip>
          <a:stretch>
            <a:fillRect/>
          </a:stretch>
        </p:blipFill>
        <p:spPr>
          <a:xfrm>
            <a:off x="9503839" y="4805680"/>
            <a:ext cx="1528350" cy="1229360"/>
          </a:xfrm>
          <a:prstGeom prst="rect">
            <a:avLst/>
          </a:prstGeom>
        </p:spPr>
      </p:pic>
      <p:sp>
        <p:nvSpPr>
          <p:cNvPr id="5" name="Rectangle 4">
            <a:extLst>
              <a:ext uri="{FF2B5EF4-FFF2-40B4-BE49-F238E27FC236}">
                <a16:creationId xmlns:a16="http://schemas.microsoft.com/office/drawing/2014/main" id="{197FF06D-D166-4033-BA9C-6135BD84356D}"/>
              </a:ext>
            </a:extLst>
          </p:cNvPr>
          <p:cNvSpPr/>
          <p:nvPr/>
        </p:nvSpPr>
        <p:spPr bwMode="auto">
          <a:xfrm>
            <a:off x="9347428" y="4093813"/>
            <a:ext cx="1800000" cy="1994400"/>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1400" dirty="0">
                <a:solidFill>
                  <a:schemeClr val="tx1"/>
                </a:solidFill>
                <a:ea typeface="Segoe UI" pitchFamily="34" charset="0"/>
                <a:cs typeface="Segoe UI" pitchFamily="34" charset="0"/>
              </a:rPr>
              <a:t>App Services </a:t>
            </a:r>
          </a:p>
          <a:p>
            <a:pPr defTabSz="932472" fontAlgn="base">
              <a:spcBef>
                <a:spcPct val="0"/>
              </a:spcBef>
              <a:spcAft>
                <a:spcPct val="0"/>
              </a:spcAft>
            </a:pPr>
            <a:r>
              <a:rPr lang="en-US" sz="1400" dirty="0">
                <a:solidFill>
                  <a:schemeClr val="tx1"/>
                </a:solidFill>
                <a:ea typeface="Segoe UI" pitchFamily="34" charset="0"/>
                <a:cs typeface="Segoe UI" pitchFamily="34" charset="0"/>
              </a:rPr>
              <a:t>(Web Hosting)</a:t>
            </a:r>
          </a:p>
        </p:txBody>
      </p:sp>
      <p:sp>
        <p:nvSpPr>
          <p:cNvPr id="7" name="Rectangle 6">
            <a:extLst>
              <a:ext uri="{FF2B5EF4-FFF2-40B4-BE49-F238E27FC236}">
                <a16:creationId xmlns:a16="http://schemas.microsoft.com/office/drawing/2014/main" id="{11729808-58F4-41AA-89F7-44E827472626}"/>
              </a:ext>
            </a:extLst>
          </p:cNvPr>
          <p:cNvSpPr/>
          <p:nvPr/>
        </p:nvSpPr>
        <p:spPr>
          <a:xfrm>
            <a:off x="9462358" y="4724822"/>
            <a:ext cx="1584814" cy="127594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Tree>
    <p:extLst>
      <p:ext uri="{BB962C8B-B14F-4D97-AF65-F5344CB8AC3E}">
        <p14:creationId xmlns:p14="http://schemas.microsoft.com/office/powerpoint/2010/main" val="206141391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457200"/>
            <a:ext cx="11018520" cy="553998"/>
          </a:xfrm>
          <a:prstGeom prst="rect">
            <a:avLst/>
          </a:prstGeom>
        </p:spPr>
        <p:txBody>
          <a:bodyPr wrap="square" anchor="t">
            <a:normAutofit/>
          </a:bodyPr>
          <a:lstStyle/>
          <a:p>
            <a:r>
              <a:rPr lang="en-US" sz="3600" b="1" dirty="0">
                <a:solidFill>
                  <a:schemeClr val="tx1"/>
                </a:solidFill>
              </a:rPr>
              <a:t>Machine Learning: </a:t>
            </a:r>
            <a:r>
              <a:rPr lang="en-US" sz="3600" dirty="0">
                <a:solidFill>
                  <a:schemeClr val="tx1"/>
                </a:solidFill>
              </a:rPr>
              <a:t>Cognitive Services 101</a:t>
            </a:r>
            <a:endParaRPr lang="en-US" sz="3600" b="1" dirty="0">
              <a:solidFill>
                <a:schemeClr val="tx1"/>
              </a:solidFill>
            </a:endParaRPr>
          </a:p>
        </p:txBody>
      </p:sp>
      <p:sp>
        <p:nvSpPr>
          <p:cNvPr id="16" name="Text Placeholder 2">
            <a:extLst>
              <a:ext uri="{FF2B5EF4-FFF2-40B4-BE49-F238E27FC236}">
                <a16:creationId xmlns:a16="http://schemas.microsoft.com/office/drawing/2014/main" id="{1C9AEE25-15D2-4C19-924F-AD47439EB45C}"/>
              </a:ext>
            </a:extLst>
          </p:cNvPr>
          <p:cNvSpPr>
            <a:spLocks noGrp="1"/>
          </p:cNvSpPr>
          <p:nvPr>
            <p:ph sz="quarter" idx="12"/>
          </p:nvPr>
        </p:nvSpPr>
        <p:spPr>
          <a:xfrm>
            <a:off x="529878" y="1272137"/>
            <a:ext cx="11275292" cy="4833938"/>
          </a:xfrm>
          <a:prstGeom prst="rect">
            <a:avLst/>
          </a:prstGeom>
        </p:spPr>
        <p:txBody>
          <a:bodyPr wrap="square">
            <a:normAutofit/>
          </a:bodyPr>
          <a:lstStyle/>
          <a:p>
            <a:pPr marL="0" indent="0">
              <a:lnSpc>
                <a:spcPct val="90000"/>
              </a:lnSpc>
              <a:buNone/>
            </a:pPr>
            <a:r>
              <a:rPr lang="en-US" sz="2400" b="1" dirty="0">
                <a:gradFill>
                  <a:gsLst>
                    <a:gs pos="1250">
                      <a:schemeClr val="tx1"/>
                    </a:gs>
                    <a:gs pos="100000">
                      <a:schemeClr val="tx1"/>
                    </a:gs>
                  </a:gsLst>
                  <a:lin ang="5400000" scaled="0"/>
                </a:gradFill>
              </a:rPr>
              <a:t>Cognitive Services </a:t>
            </a:r>
          </a:p>
          <a:p>
            <a:pPr>
              <a:lnSpc>
                <a:spcPct val="90000"/>
              </a:lnSpc>
            </a:pPr>
            <a:r>
              <a:rPr lang="en-US" sz="2400" dirty="0"/>
              <a:t>Help developers build intelligent applications without having direct AI or data science skills or knowledge</a:t>
            </a:r>
          </a:p>
        </p:txBody>
      </p:sp>
      <p:graphicFrame>
        <p:nvGraphicFramePr>
          <p:cNvPr id="7" name="Table 6">
            <a:extLst>
              <a:ext uri="{FF2B5EF4-FFF2-40B4-BE49-F238E27FC236}">
                <a16:creationId xmlns:a16="http://schemas.microsoft.com/office/drawing/2014/main" id="{2EC56468-0AD2-4AA2-9DB0-9CCB18ACFD55}"/>
              </a:ext>
            </a:extLst>
          </p:cNvPr>
          <p:cNvGraphicFramePr>
            <a:graphicFrameLocks noGrp="1"/>
          </p:cNvGraphicFramePr>
          <p:nvPr/>
        </p:nvGraphicFramePr>
        <p:xfrm>
          <a:off x="540657" y="2755900"/>
          <a:ext cx="10998201" cy="3797300"/>
        </p:xfrm>
        <a:graphic>
          <a:graphicData uri="http://schemas.openxmlformats.org/drawingml/2006/table">
            <a:tbl>
              <a:tblPr firstRow="1" bandRow="1">
                <a:tableStyleId>{5940675A-B579-460E-94D1-54222C63F5DA}</a:tableStyleId>
              </a:tblPr>
              <a:tblGrid>
                <a:gridCol w="4425043">
                  <a:extLst>
                    <a:ext uri="{9D8B030D-6E8A-4147-A177-3AD203B41FA5}">
                      <a16:colId xmlns:a16="http://schemas.microsoft.com/office/drawing/2014/main" val="2582713880"/>
                    </a:ext>
                  </a:extLst>
                </a:gridCol>
                <a:gridCol w="6573158">
                  <a:extLst>
                    <a:ext uri="{9D8B030D-6E8A-4147-A177-3AD203B41FA5}">
                      <a16:colId xmlns:a16="http://schemas.microsoft.com/office/drawing/2014/main" val="1431282704"/>
                    </a:ext>
                  </a:extLst>
                </a:gridCol>
              </a:tblGrid>
              <a:tr h="759460">
                <a:tc>
                  <a:txBody>
                    <a:bodyPr/>
                    <a:lstStyle/>
                    <a:p>
                      <a:pPr marL="0" lvl="1" algn="l"/>
                      <a:r>
                        <a:rPr lang="en-US" sz="2400" b="1" dirty="0">
                          <a:solidFill>
                            <a:srgbClr val="0078D4"/>
                          </a:solidFill>
                        </a:rPr>
                        <a:t>Vision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Computer Vision (Image Classification, OCR)</a:t>
                      </a:r>
                    </a:p>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Face (Face Detection, Emotion Recognition)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17226651"/>
                  </a:ext>
                </a:extLst>
              </a:tr>
              <a:tr h="759460">
                <a:tc>
                  <a:txBody>
                    <a:bodyPr/>
                    <a:lstStyle/>
                    <a:p>
                      <a:pPr marL="0" lvl="1" algn="l"/>
                      <a:r>
                        <a:rPr lang="en-US" sz="2400" b="1" dirty="0">
                          <a:solidFill>
                            <a:srgbClr val="0078D4"/>
                          </a:solidFill>
                        </a:rPr>
                        <a:t>Speech</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Speech Service (Speech-to-text)</a:t>
                      </a:r>
                    </a:p>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Speaker Recognition (Speaker identification)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00601117"/>
                  </a:ext>
                </a:extLst>
              </a:tr>
              <a:tr h="759460">
                <a:tc>
                  <a:txBody>
                    <a:bodyPr/>
                    <a:lstStyle/>
                    <a:p>
                      <a:pPr marL="0" lvl="1" algn="l"/>
                      <a:r>
                        <a:rPr lang="en-US" sz="2400" b="1" dirty="0">
                          <a:solidFill>
                            <a:srgbClr val="0078D4"/>
                          </a:solidFill>
                        </a:rPr>
                        <a:t>Language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Text Analytics (Key Phrase Extraction, Sentiment)</a:t>
                      </a:r>
                    </a:p>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QnA Maker (QnA extraction from unstructured text)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94219125"/>
                  </a:ext>
                </a:extLst>
              </a:tr>
              <a:tr h="759460">
                <a:tc>
                  <a:txBody>
                    <a:bodyPr/>
                    <a:lstStyle/>
                    <a:p>
                      <a:pPr marL="0" lvl="1" algn="l"/>
                      <a:r>
                        <a:rPr lang="en-US" sz="2400" b="1" dirty="0">
                          <a:solidFill>
                            <a:srgbClr val="0078D4"/>
                          </a:solidFill>
                        </a:rPr>
                        <a:t>Decision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Anomaly Detector (Business Health, IoT monitoring)</a:t>
                      </a:r>
                    </a:p>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Content Moderator (Profanity, offensive image detection)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3058703"/>
                  </a:ext>
                </a:extLst>
              </a:tr>
              <a:tr h="759460">
                <a:tc>
                  <a:txBody>
                    <a:bodyPr/>
                    <a:lstStyle/>
                    <a:p>
                      <a:pPr marL="0" lvl="1" algn="l"/>
                      <a:r>
                        <a:rPr lang="en-US" sz="2400" b="1" dirty="0">
                          <a:solidFill>
                            <a:srgbClr val="0078D4"/>
                          </a:solidFill>
                        </a:rPr>
                        <a:t>Search</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Bing Visual Search (Identify similar images and products)</a:t>
                      </a:r>
                    </a:p>
                    <a:p>
                      <a:pPr marL="342916" marR="0" lvl="1" indent="-34290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mn-cs"/>
                        </a:rPr>
                        <a:t>Bing Customer Search (Customer search engine creation)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47054445"/>
                  </a:ext>
                </a:extLst>
              </a:tr>
            </a:tbl>
          </a:graphicData>
        </a:graphic>
      </p:graphicFrame>
      <p:grpSp>
        <p:nvGrpSpPr>
          <p:cNvPr id="119" name="Group 118">
            <a:extLst>
              <a:ext uri="{FF2B5EF4-FFF2-40B4-BE49-F238E27FC236}">
                <a16:creationId xmlns:a16="http://schemas.microsoft.com/office/drawing/2014/main" id="{22682E0F-86DD-4430-8A16-2B0B7552003F}"/>
              </a:ext>
            </a:extLst>
          </p:cNvPr>
          <p:cNvGrpSpPr/>
          <p:nvPr/>
        </p:nvGrpSpPr>
        <p:grpSpPr>
          <a:xfrm>
            <a:off x="892629" y="2532744"/>
            <a:ext cx="10406743" cy="3496945"/>
            <a:chOff x="188686" y="2551430"/>
            <a:chExt cx="10406743" cy="3496945"/>
          </a:xfrm>
        </p:grpSpPr>
        <p:sp>
          <p:nvSpPr>
            <p:cNvPr id="102" name="Rectangle 101">
              <a:extLst>
                <a:ext uri="{FF2B5EF4-FFF2-40B4-BE49-F238E27FC236}">
                  <a16:creationId xmlns:a16="http://schemas.microsoft.com/office/drawing/2014/main" id="{C7F92BAB-E339-4931-8221-3FF86FBEAC90}"/>
                </a:ext>
              </a:extLst>
            </p:cNvPr>
            <p:cNvSpPr/>
            <p:nvPr/>
          </p:nvSpPr>
          <p:spPr bwMode="auto">
            <a:xfrm>
              <a:off x="6836229" y="4332514"/>
              <a:ext cx="2231571" cy="272143"/>
            </a:xfrm>
            <a:prstGeom prst="rect">
              <a:avLst/>
            </a:prstGeom>
            <a:solidFill>
              <a:srgbClr val="EFEC5E">
                <a:alpha val="5607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03" name="Rectangle 102">
              <a:extLst>
                <a:ext uri="{FF2B5EF4-FFF2-40B4-BE49-F238E27FC236}">
                  <a16:creationId xmlns:a16="http://schemas.microsoft.com/office/drawing/2014/main" id="{F9FA8873-30A6-4290-AD1E-727FF6A5DCB9}"/>
                </a:ext>
              </a:extLst>
            </p:cNvPr>
            <p:cNvSpPr/>
            <p:nvPr/>
          </p:nvSpPr>
          <p:spPr bwMode="auto">
            <a:xfrm>
              <a:off x="188686" y="3526972"/>
              <a:ext cx="3265714" cy="1785257"/>
            </a:xfrm>
            <a:prstGeom prst="rect">
              <a:avLst/>
            </a:prstGeom>
            <a:solidFill>
              <a:srgbClr val="3B2E58"/>
            </a:solidFill>
            <a:ln>
              <a:solidFill>
                <a:schemeClr val="tx1"/>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4000" dirty="0">
                  <a:solidFill>
                    <a:schemeClr val="bg1"/>
                  </a:solidFill>
                  <a:cs typeface="Segoe UI" pitchFamily="34" charset="0"/>
                </a:rPr>
                <a:t>Application</a:t>
              </a:r>
            </a:p>
          </p:txBody>
        </p:sp>
        <p:sp>
          <p:nvSpPr>
            <p:cNvPr id="104" name="Oval 103">
              <a:extLst>
                <a:ext uri="{FF2B5EF4-FFF2-40B4-BE49-F238E27FC236}">
                  <a16:creationId xmlns:a16="http://schemas.microsoft.com/office/drawing/2014/main" id="{BAE6AF09-4AD8-4F12-A2A9-846226D97085}"/>
                </a:ext>
              </a:extLst>
            </p:cNvPr>
            <p:cNvSpPr/>
            <p:nvPr/>
          </p:nvSpPr>
          <p:spPr bwMode="auto">
            <a:xfrm>
              <a:off x="5438501" y="3603897"/>
              <a:ext cx="1270001" cy="1148080"/>
            </a:xfrm>
            <a:prstGeom prst="ellipse">
              <a:avLst/>
            </a:prstGeom>
            <a:solidFill>
              <a:srgbClr val="000000"/>
            </a:solidFill>
            <a:ln>
              <a:solidFill>
                <a:schemeClr val="tx1"/>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05" name="Rectangle 104">
              <a:extLst>
                <a:ext uri="{FF2B5EF4-FFF2-40B4-BE49-F238E27FC236}">
                  <a16:creationId xmlns:a16="http://schemas.microsoft.com/office/drawing/2014/main" id="{586E4764-F5AA-407C-9694-7E9612059813}"/>
                </a:ext>
              </a:extLst>
            </p:cNvPr>
            <p:cNvSpPr/>
            <p:nvPr/>
          </p:nvSpPr>
          <p:spPr bwMode="auto">
            <a:xfrm>
              <a:off x="6618963" y="2865120"/>
              <a:ext cx="3971926" cy="3183255"/>
            </a:xfrm>
            <a:prstGeom prst="rect">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pic>
          <p:nvPicPr>
            <p:cNvPr id="106" name="Graphic 105" descr="Cauldron">
              <a:extLst>
                <a:ext uri="{FF2B5EF4-FFF2-40B4-BE49-F238E27FC236}">
                  <a16:creationId xmlns:a16="http://schemas.microsoft.com/office/drawing/2014/main" id="{39A9560E-FF26-4D05-970B-369AF80CDE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67193" y="3064510"/>
              <a:ext cx="914400" cy="914400"/>
            </a:xfrm>
            <a:prstGeom prst="rect">
              <a:avLst/>
            </a:prstGeom>
          </p:spPr>
        </p:pic>
        <p:pic>
          <p:nvPicPr>
            <p:cNvPr id="107" name="Graphic 106" descr="Genie Bottle">
              <a:extLst>
                <a:ext uri="{FF2B5EF4-FFF2-40B4-BE49-F238E27FC236}">
                  <a16:creationId xmlns:a16="http://schemas.microsoft.com/office/drawing/2014/main" id="{8F469E0D-6569-4C9F-BDB7-AB9D7FF7C8F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37618" y="2959240"/>
              <a:ext cx="914400" cy="914400"/>
            </a:xfrm>
            <a:prstGeom prst="rect">
              <a:avLst/>
            </a:prstGeom>
          </p:spPr>
        </p:pic>
        <p:pic>
          <p:nvPicPr>
            <p:cNvPr id="108" name="Graphic 107" descr="Unicorn">
              <a:extLst>
                <a:ext uri="{FF2B5EF4-FFF2-40B4-BE49-F238E27FC236}">
                  <a16:creationId xmlns:a16="http://schemas.microsoft.com/office/drawing/2014/main" id="{0E858A3C-DC73-4CFF-8DF1-715508BDFE0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767198" y="3941090"/>
              <a:ext cx="914400" cy="914400"/>
            </a:xfrm>
            <a:prstGeom prst="rect">
              <a:avLst/>
            </a:prstGeom>
          </p:spPr>
        </p:pic>
        <p:pic>
          <p:nvPicPr>
            <p:cNvPr id="109" name="Graphic 108" descr="Magic Wand Auto">
              <a:extLst>
                <a:ext uri="{FF2B5EF4-FFF2-40B4-BE49-F238E27FC236}">
                  <a16:creationId xmlns:a16="http://schemas.microsoft.com/office/drawing/2014/main" id="{5BABEE70-8A98-47F2-850A-FB2A99EF571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124968" y="3934245"/>
              <a:ext cx="914400" cy="914400"/>
            </a:xfrm>
            <a:prstGeom prst="rect">
              <a:avLst/>
            </a:prstGeom>
          </p:spPr>
        </p:pic>
        <p:pic>
          <p:nvPicPr>
            <p:cNvPr id="110" name="Graphic 109" descr="Gnome">
              <a:extLst>
                <a:ext uri="{FF2B5EF4-FFF2-40B4-BE49-F238E27FC236}">
                  <a16:creationId xmlns:a16="http://schemas.microsoft.com/office/drawing/2014/main" id="{BF588DA3-6B2B-4640-A1A0-482937399E9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701325" y="4919270"/>
              <a:ext cx="914400" cy="914400"/>
            </a:xfrm>
            <a:prstGeom prst="rect">
              <a:avLst/>
            </a:prstGeom>
          </p:spPr>
        </p:pic>
        <p:pic>
          <p:nvPicPr>
            <p:cNvPr id="111" name="Graphic 110" descr="Pointed Hat">
              <a:extLst>
                <a:ext uri="{FF2B5EF4-FFF2-40B4-BE49-F238E27FC236}">
                  <a16:creationId xmlns:a16="http://schemas.microsoft.com/office/drawing/2014/main" id="{5D081511-D8A2-4ED1-8A8D-9EC780F13F9F}"/>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419378" y="4016440"/>
              <a:ext cx="914400" cy="914400"/>
            </a:xfrm>
            <a:prstGeom prst="rect">
              <a:avLst/>
            </a:prstGeom>
          </p:spPr>
        </p:pic>
        <p:pic>
          <p:nvPicPr>
            <p:cNvPr id="112" name="Graphic 111" descr="Magician Hat">
              <a:extLst>
                <a:ext uri="{FF2B5EF4-FFF2-40B4-BE49-F238E27FC236}">
                  <a16:creationId xmlns:a16="http://schemas.microsoft.com/office/drawing/2014/main" id="{3274AE71-22EF-4E0A-A941-1F9B7A556F4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099228" y="5045280"/>
              <a:ext cx="914400" cy="914400"/>
            </a:xfrm>
            <a:prstGeom prst="rect">
              <a:avLst/>
            </a:prstGeom>
          </p:spPr>
        </p:pic>
        <p:sp>
          <p:nvSpPr>
            <p:cNvPr id="113" name="TextBox 112">
              <a:extLst>
                <a:ext uri="{FF2B5EF4-FFF2-40B4-BE49-F238E27FC236}">
                  <a16:creationId xmlns:a16="http://schemas.microsoft.com/office/drawing/2014/main" id="{1AA28F5D-E1FC-4868-9F91-38AE2779ED5E}"/>
                </a:ext>
              </a:extLst>
            </p:cNvPr>
            <p:cNvSpPr txBox="1"/>
            <p:nvPr/>
          </p:nvSpPr>
          <p:spPr>
            <a:xfrm>
              <a:off x="6625313" y="2551430"/>
              <a:ext cx="3970116" cy="307777"/>
            </a:xfrm>
            <a:prstGeom prst="rect">
              <a:avLst/>
            </a:prstGeom>
            <a:noFill/>
          </p:spPr>
          <p:txBody>
            <a:bodyPr wrap="square" lIns="0" tIns="0" rIns="0" bIns="0" rtlCol="0">
              <a:spAutoFit/>
            </a:bodyPr>
            <a:lstStyle/>
            <a:p>
              <a:pPr algn="ctr"/>
              <a:r>
                <a:rPr lang="en-US" sz="2000" b="1" dirty="0"/>
                <a:t>Machine Learning Magic</a:t>
              </a:r>
            </a:p>
          </p:txBody>
        </p:sp>
        <p:sp>
          <p:nvSpPr>
            <p:cNvPr id="114" name="TextBox 113">
              <a:extLst>
                <a:ext uri="{FF2B5EF4-FFF2-40B4-BE49-F238E27FC236}">
                  <a16:creationId xmlns:a16="http://schemas.microsoft.com/office/drawing/2014/main" id="{AF62C42F-566A-48C5-B419-E7BC45C99E29}"/>
                </a:ext>
              </a:extLst>
            </p:cNvPr>
            <p:cNvSpPr txBox="1"/>
            <p:nvPr/>
          </p:nvSpPr>
          <p:spPr>
            <a:xfrm>
              <a:off x="5589452" y="3865154"/>
              <a:ext cx="1026160" cy="615553"/>
            </a:xfrm>
            <a:prstGeom prst="rect">
              <a:avLst/>
            </a:prstGeom>
            <a:noFill/>
          </p:spPr>
          <p:txBody>
            <a:bodyPr wrap="square" lIns="0" tIns="0" rIns="0" bIns="0" rtlCol="0">
              <a:spAutoFit/>
            </a:bodyPr>
            <a:lstStyle/>
            <a:p>
              <a:pPr algn="ctr"/>
              <a:r>
                <a:rPr lang="en-US" sz="2000" dirty="0">
                  <a:solidFill>
                    <a:schemeClr val="bg1"/>
                  </a:solidFill>
                </a:rPr>
                <a:t>API Endpoint</a:t>
              </a:r>
            </a:p>
          </p:txBody>
        </p:sp>
        <p:sp>
          <p:nvSpPr>
            <p:cNvPr id="115" name="TextBox 114">
              <a:extLst>
                <a:ext uri="{FF2B5EF4-FFF2-40B4-BE49-F238E27FC236}">
                  <a16:creationId xmlns:a16="http://schemas.microsoft.com/office/drawing/2014/main" id="{293FFE15-3DD8-4F11-91B4-935253F18017}"/>
                </a:ext>
              </a:extLst>
            </p:cNvPr>
            <p:cNvSpPr txBox="1"/>
            <p:nvPr/>
          </p:nvSpPr>
          <p:spPr>
            <a:xfrm>
              <a:off x="2086428" y="2946401"/>
              <a:ext cx="3788228" cy="307777"/>
            </a:xfrm>
            <a:prstGeom prst="rect">
              <a:avLst/>
            </a:prstGeom>
            <a:noFill/>
          </p:spPr>
          <p:txBody>
            <a:bodyPr wrap="square" lIns="0" tIns="0" rIns="0" bIns="0" rtlCol="0">
              <a:spAutoFit/>
            </a:bodyPr>
            <a:lstStyle/>
            <a:p>
              <a:pPr algn="ctr"/>
              <a:r>
                <a:rPr lang="en-US" sz="2000" dirty="0"/>
                <a:t>“The weather is nice in Seattle”</a:t>
              </a:r>
            </a:p>
          </p:txBody>
        </p:sp>
        <p:cxnSp>
          <p:nvCxnSpPr>
            <p:cNvPr id="116" name="Connector: Elbow 115">
              <a:extLst>
                <a:ext uri="{FF2B5EF4-FFF2-40B4-BE49-F238E27FC236}">
                  <a16:creationId xmlns:a16="http://schemas.microsoft.com/office/drawing/2014/main" id="{E3CEBD8D-2967-42CA-A4A1-44E62B665F31}"/>
                </a:ext>
              </a:extLst>
            </p:cNvPr>
            <p:cNvCxnSpPr>
              <a:cxnSpLocks/>
              <a:stCxn id="103" idx="0"/>
              <a:endCxn id="104" idx="0"/>
            </p:cNvCxnSpPr>
            <p:nvPr/>
          </p:nvCxnSpPr>
          <p:spPr>
            <a:xfrm rot="16200000" flipH="1">
              <a:off x="3909059" y="1439455"/>
              <a:ext cx="76925" cy="4251959"/>
            </a:xfrm>
            <a:prstGeom prst="bentConnector3">
              <a:avLst>
                <a:gd name="adj1" fmla="val -29717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245086BF-E0F0-4C5D-B277-3AC8C8B80E2A}"/>
                </a:ext>
              </a:extLst>
            </p:cNvPr>
            <p:cNvSpPr txBox="1"/>
            <p:nvPr/>
          </p:nvSpPr>
          <p:spPr>
            <a:xfrm>
              <a:off x="2086428" y="5580744"/>
              <a:ext cx="3788228" cy="307777"/>
            </a:xfrm>
            <a:prstGeom prst="rect">
              <a:avLst/>
            </a:prstGeom>
            <a:noFill/>
          </p:spPr>
          <p:txBody>
            <a:bodyPr wrap="square" lIns="0" tIns="0" rIns="0" bIns="0" rtlCol="0">
              <a:spAutoFit/>
            </a:bodyPr>
            <a:lstStyle/>
            <a:p>
              <a:pPr algn="ctr"/>
              <a:r>
                <a:rPr lang="en-US" sz="2000" dirty="0"/>
                <a:t>[‘weather’, ‘Seattle’]</a:t>
              </a:r>
            </a:p>
          </p:txBody>
        </p:sp>
        <p:cxnSp>
          <p:nvCxnSpPr>
            <p:cNvPr id="118" name="Connector: Elbow 117">
              <a:extLst>
                <a:ext uri="{FF2B5EF4-FFF2-40B4-BE49-F238E27FC236}">
                  <a16:creationId xmlns:a16="http://schemas.microsoft.com/office/drawing/2014/main" id="{114F2D90-7869-4FB0-9E43-AAC26254EFD6}"/>
                </a:ext>
              </a:extLst>
            </p:cNvPr>
            <p:cNvCxnSpPr>
              <a:cxnSpLocks/>
              <a:stCxn id="104" idx="4"/>
              <a:endCxn id="103" idx="2"/>
            </p:cNvCxnSpPr>
            <p:nvPr/>
          </p:nvCxnSpPr>
          <p:spPr>
            <a:xfrm rot="5400000">
              <a:off x="3667397" y="2906124"/>
              <a:ext cx="560252" cy="4251959"/>
            </a:xfrm>
            <a:prstGeom prst="bentConnector3">
              <a:avLst>
                <a:gd name="adj1" fmla="val 14080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20" name="Arrow: Right 119">
            <a:extLst>
              <a:ext uri="{FF2B5EF4-FFF2-40B4-BE49-F238E27FC236}">
                <a16:creationId xmlns:a16="http://schemas.microsoft.com/office/drawing/2014/main" id="{75DF84DA-C112-479F-B4E1-E371FBD303C2}"/>
              </a:ext>
            </a:extLst>
          </p:cNvPr>
          <p:cNvSpPr/>
          <p:nvPr/>
        </p:nvSpPr>
        <p:spPr bwMode="auto">
          <a:xfrm>
            <a:off x="4499428" y="4252686"/>
            <a:ext cx="841829" cy="4064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8134764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19"/>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0" presetClass="entr" presetSubtype="0" fill="hold" grpId="0" nodeType="withEffect">
                                  <p:stCondLst>
                                    <p:cond delay="2000"/>
                                  </p:stCondLst>
                                  <p:childTnLst>
                                    <p:set>
                                      <p:cBhvr>
                                        <p:cTn id="10" dur="1" fill="hold">
                                          <p:stCondLst>
                                            <p:cond delay="0"/>
                                          </p:stCondLst>
                                        </p:cTn>
                                        <p:tgtEl>
                                          <p:spTgt spid="120"/>
                                        </p:tgtEl>
                                        <p:attrNameLst>
                                          <p:attrName>style.visibility</p:attrName>
                                        </p:attrNameLst>
                                      </p:cBhvr>
                                      <p:to>
                                        <p:strVal val="visible"/>
                                      </p:to>
                                    </p:set>
                                    <p:animEffect transition="in" filter="fade">
                                      <p:cBhvr>
                                        <p:cTn id="11" dur="10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457200"/>
            <a:ext cx="11018520" cy="553998"/>
          </a:xfrm>
          <a:prstGeom prst="rect">
            <a:avLst/>
          </a:prstGeom>
        </p:spPr>
        <p:txBody>
          <a:bodyPr wrap="square" anchor="t">
            <a:normAutofit/>
          </a:bodyPr>
          <a:lstStyle/>
          <a:p>
            <a:r>
              <a:rPr lang="en-US" sz="3600" b="1" dirty="0">
                <a:solidFill>
                  <a:schemeClr val="tx1"/>
                </a:solidFill>
              </a:rPr>
              <a:t>Data Processing with NoSQL </a:t>
            </a:r>
            <a:r>
              <a:rPr lang="en-US" sz="3600" dirty="0">
                <a:solidFill>
                  <a:schemeClr val="tx1"/>
                </a:solidFill>
              </a:rPr>
              <a:t>-</a:t>
            </a:r>
            <a:r>
              <a:rPr lang="en-US" sz="3600" b="1" dirty="0">
                <a:solidFill>
                  <a:schemeClr val="tx1"/>
                </a:solidFill>
              </a:rPr>
              <a:t> </a:t>
            </a:r>
            <a:r>
              <a:rPr lang="en-US" sz="3600" dirty="0">
                <a:solidFill>
                  <a:schemeClr val="tx1"/>
                </a:solidFill>
              </a:rPr>
              <a:t>CosmosDB 101</a:t>
            </a:r>
            <a:endParaRPr lang="en-US" sz="3600" b="1" dirty="0">
              <a:solidFill>
                <a:schemeClr val="tx1"/>
              </a:solidFill>
            </a:endParaRPr>
          </a:p>
        </p:txBody>
      </p:sp>
      <p:sp>
        <p:nvSpPr>
          <p:cNvPr id="16" name="Text Placeholder 2">
            <a:extLst>
              <a:ext uri="{FF2B5EF4-FFF2-40B4-BE49-F238E27FC236}">
                <a16:creationId xmlns:a16="http://schemas.microsoft.com/office/drawing/2014/main" id="{1C9AEE25-15D2-4C19-924F-AD47439EB45C}"/>
              </a:ext>
            </a:extLst>
          </p:cNvPr>
          <p:cNvSpPr>
            <a:spLocks noGrp="1"/>
          </p:cNvSpPr>
          <p:nvPr>
            <p:ph sz="quarter" idx="12"/>
          </p:nvPr>
        </p:nvSpPr>
        <p:spPr>
          <a:xfrm>
            <a:off x="584200" y="1435100"/>
            <a:ext cx="5778500" cy="4833938"/>
          </a:xfrm>
          <a:prstGeom prst="rect">
            <a:avLst/>
          </a:prstGeom>
        </p:spPr>
        <p:txBody>
          <a:bodyPr wrap="square">
            <a:normAutofit/>
          </a:bodyPr>
          <a:lstStyle/>
          <a:p>
            <a:pPr marL="0" indent="0">
              <a:lnSpc>
                <a:spcPct val="90000"/>
              </a:lnSpc>
              <a:buNone/>
            </a:pPr>
            <a:r>
              <a:rPr lang="en-US" b="1" dirty="0">
                <a:gradFill>
                  <a:gsLst>
                    <a:gs pos="1250">
                      <a:schemeClr val="tx1"/>
                    </a:gs>
                    <a:gs pos="100000">
                      <a:schemeClr val="tx1"/>
                    </a:gs>
                  </a:gsLst>
                  <a:lin ang="5400000" scaled="0"/>
                </a:gradFill>
              </a:rPr>
              <a:t>Cosmos DB:</a:t>
            </a:r>
          </a:p>
          <a:p>
            <a:pPr>
              <a:lnSpc>
                <a:spcPct val="90000"/>
              </a:lnSpc>
              <a:buFont typeface="Arial" panose="020B0604020202020204" pitchFamily="34" charset="0"/>
              <a:buChar char="•"/>
            </a:pPr>
            <a:r>
              <a:rPr lang="en-US" sz="2400" dirty="0"/>
              <a:t>Globally distributed, multi-model NoSQL database service</a:t>
            </a:r>
          </a:p>
          <a:p>
            <a:pPr>
              <a:lnSpc>
                <a:spcPct val="90000"/>
              </a:lnSpc>
            </a:pPr>
            <a:endParaRPr lang="en-US" sz="2400" b="1" dirty="0">
              <a:gradFill>
                <a:gsLst>
                  <a:gs pos="1250">
                    <a:schemeClr val="tx1"/>
                  </a:gs>
                  <a:gs pos="100000">
                    <a:schemeClr val="tx1"/>
                  </a:gs>
                </a:gsLst>
                <a:lin ang="5400000" scaled="0"/>
              </a:gradFill>
            </a:endParaRPr>
          </a:p>
          <a:p>
            <a:pPr marL="0" indent="0">
              <a:lnSpc>
                <a:spcPct val="90000"/>
              </a:lnSpc>
              <a:buNone/>
            </a:pPr>
            <a:r>
              <a:rPr lang="en-US" b="1" dirty="0">
                <a:gradFill>
                  <a:gsLst>
                    <a:gs pos="1250">
                      <a:schemeClr val="tx1"/>
                    </a:gs>
                    <a:gs pos="100000">
                      <a:schemeClr val="tx1"/>
                    </a:gs>
                  </a:gsLst>
                  <a:lin ang="5400000" scaled="0"/>
                </a:gradFill>
              </a:rPr>
              <a:t>Common Uses:</a:t>
            </a:r>
          </a:p>
          <a:p>
            <a:pPr marL="457200" lvl="0" indent="-457200" fontAlgn="ctr">
              <a:lnSpc>
                <a:spcPct val="90000"/>
              </a:lnSpc>
              <a:buFont typeface="Arial" panose="020B0604020202020204" pitchFamily="34" charset="0"/>
              <a:buChar char="•"/>
            </a:pPr>
            <a:r>
              <a:rPr lang="en-US" sz="2400" dirty="0"/>
              <a:t>IOT device telemetry &amp; supply chain </a:t>
            </a:r>
            <a:endParaRPr lang="en-US" sz="2400" dirty="0">
              <a:gradFill>
                <a:gsLst>
                  <a:gs pos="1250">
                    <a:schemeClr val="tx1"/>
                  </a:gs>
                  <a:gs pos="100000">
                    <a:schemeClr val="tx1"/>
                  </a:gs>
                </a:gsLst>
                <a:lin ang="5400000" scaled="0"/>
              </a:gradFill>
            </a:endParaRPr>
          </a:p>
          <a:p>
            <a:pPr marL="457200" lvl="0" indent="-457200" fontAlgn="ctr">
              <a:lnSpc>
                <a:spcPct val="90000"/>
              </a:lnSpc>
              <a:buFont typeface="Arial" panose="020B0604020202020204" pitchFamily="34" charset="0"/>
              <a:buChar char="•"/>
            </a:pPr>
            <a:r>
              <a:rPr lang="en-US" sz="2400" dirty="0"/>
              <a:t>Real-time personalization &amp; analytics</a:t>
            </a:r>
          </a:p>
          <a:p>
            <a:pPr marL="0" lvl="0" indent="0" fontAlgn="ctr">
              <a:lnSpc>
                <a:spcPct val="90000"/>
              </a:lnSpc>
              <a:buNone/>
            </a:pPr>
            <a:endParaRPr lang="en-US" sz="2400" dirty="0"/>
          </a:p>
        </p:txBody>
      </p:sp>
      <p:pic>
        <p:nvPicPr>
          <p:cNvPr id="2050" name="Picture 2" descr="Image result for cosmos db logo">
            <a:extLst>
              <a:ext uri="{FF2B5EF4-FFF2-40B4-BE49-F238E27FC236}">
                <a16:creationId xmlns:a16="http://schemas.microsoft.com/office/drawing/2014/main" id="{96619CF1-0531-4A6B-8A02-5B1D88D8BE4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079044" y="1619235"/>
            <a:ext cx="4416044" cy="2660666"/>
          </a:xfrm>
          <a:prstGeom prst="rect">
            <a:avLst/>
          </a:prstGeom>
          <a:solidFill>
            <a:srgbClr val="FFFFFF"/>
          </a:solidFill>
        </p:spPr>
      </p:pic>
    </p:spTree>
    <p:extLst>
      <p:ext uri="{BB962C8B-B14F-4D97-AF65-F5344CB8AC3E}">
        <p14:creationId xmlns:p14="http://schemas.microsoft.com/office/powerpoint/2010/main" val="1225982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490" y="2606913"/>
            <a:ext cx="5510784" cy="886397"/>
          </a:xfrm>
        </p:spPr>
        <p:txBody>
          <a:bodyPr/>
          <a:lstStyle/>
          <a:p>
            <a:r>
              <a:rPr lang="en-US" dirty="0">
                <a:solidFill>
                  <a:srgbClr val="0078D4"/>
                </a:solidFill>
              </a:rPr>
              <a:t>Machine Learning Demo</a:t>
            </a:r>
            <a:br>
              <a:rPr lang="en-US" dirty="0">
                <a:solidFill>
                  <a:srgbClr val="0078D4"/>
                </a:solidFill>
              </a:rPr>
            </a:br>
            <a:r>
              <a:rPr lang="en-US" sz="2800" dirty="0"/>
              <a:t>Intelligence at scale</a:t>
            </a:r>
          </a:p>
        </p:txBody>
      </p:sp>
      <p:sp>
        <p:nvSpPr>
          <p:cNvPr id="3" name="Rectangle 2">
            <a:extLst>
              <a:ext uri="{FF2B5EF4-FFF2-40B4-BE49-F238E27FC236}">
                <a16:creationId xmlns:a16="http://schemas.microsoft.com/office/drawing/2014/main" id="{3192D3CA-7083-468B-A64F-51581C7BBC90}"/>
              </a:ext>
            </a:extLst>
          </p:cNvPr>
          <p:cNvSpPr/>
          <p:nvPr/>
        </p:nvSpPr>
        <p:spPr>
          <a:xfrm>
            <a:off x="910975" y="3717396"/>
            <a:ext cx="8056380" cy="1015663"/>
          </a:xfrm>
          <a:prstGeom prst="rect">
            <a:avLst/>
          </a:prstGeom>
        </p:spPr>
        <p:txBody>
          <a:bodyPr wrap="square">
            <a:spAutoFit/>
          </a:bodyPr>
          <a:lstStyle/>
          <a:p>
            <a:pPr marL="457200" indent="-457200">
              <a:buAutoNum type="arabicPeriod"/>
            </a:pPr>
            <a:r>
              <a:rPr lang="en-US" sz="2000" dirty="0"/>
              <a:t>Trigger Function when records inserted into CosmosDB</a:t>
            </a:r>
          </a:p>
          <a:p>
            <a:pPr marL="457200" indent="-457200">
              <a:buAutoNum type="arabicPeriod"/>
            </a:pPr>
            <a:r>
              <a:rPr lang="en-US" sz="2000" dirty="0"/>
              <a:t>Pass Issue Title to Cognitive Services API, return Key Phrases</a:t>
            </a:r>
          </a:p>
          <a:p>
            <a:r>
              <a:rPr lang="en-US" sz="2000" dirty="0"/>
              <a:t>3.    Store results into CosmosDB for WebApp to read from</a:t>
            </a:r>
          </a:p>
        </p:txBody>
      </p:sp>
    </p:spTree>
    <p:extLst>
      <p:ext uri="{BB962C8B-B14F-4D97-AF65-F5344CB8AC3E}">
        <p14:creationId xmlns:p14="http://schemas.microsoft.com/office/powerpoint/2010/main" val="2801947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5370F-A1AA-4316-B733-F8E1AAC2EE39}"/>
              </a:ext>
            </a:extLst>
          </p:cNvPr>
          <p:cNvSpPr>
            <a:spLocks noGrp="1"/>
          </p:cNvSpPr>
          <p:nvPr>
            <p:ph type="title"/>
          </p:nvPr>
        </p:nvSpPr>
        <p:spPr/>
        <p:txBody>
          <a:bodyPr/>
          <a:lstStyle/>
          <a:p>
            <a:r>
              <a:rPr lang="en-US" dirty="0"/>
              <a:t>Demo Takeaways</a:t>
            </a:r>
          </a:p>
        </p:txBody>
      </p:sp>
      <p:pic>
        <p:nvPicPr>
          <p:cNvPr id="6" name="Picture 5">
            <a:extLst>
              <a:ext uri="{FF2B5EF4-FFF2-40B4-BE49-F238E27FC236}">
                <a16:creationId xmlns:a16="http://schemas.microsoft.com/office/drawing/2014/main" id="{BB8B9226-388A-42C3-9608-AEF630613F42}"/>
              </a:ext>
            </a:extLst>
          </p:cNvPr>
          <p:cNvPicPr>
            <a:picLocks noChangeAspect="1"/>
          </p:cNvPicPr>
          <p:nvPr/>
        </p:nvPicPr>
        <p:blipFill>
          <a:blip r:embed="rId3"/>
          <a:stretch>
            <a:fillRect/>
          </a:stretch>
        </p:blipFill>
        <p:spPr>
          <a:xfrm>
            <a:off x="8701548" y="4381603"/>
            <a:ext cx="2894309" cy="1095586"/>
          </a:xfrm>
          <a:prstGeom prst="rect">
            <a:avLst/>
          </a:prstGeom>
        </p:spPr>
      </p:pic>
      <p:pic>
        <p:nvPicPr>
          <p:cNvPr id="9" name="Picture 8">
            <a:extLst>
              <a:ext uri="{FF2B5EF4-FFF2-40B4-BE49-F238E27FC236}">
                <a16:creationId xmlns:a16="http://schemas.microsoft.com/office/drawing/2014/main" id="{909AC8F2-9CDC-4C47-925D-449E64D70283}"/>
              </a:ext>
            </a:extLst>
          </p:cNvPr>
          <p:cNvPicPr>
            <a:picLocks noChangeAspect="1"/>
          </p:cNvPicPr>
          <p:nvPr/>
        </p:nvPicPr>
        <p:blipFill>
          <a:blip r:embed="rId4"/>
          <a:stretch>
            <a:fillRect/>
          </a:stretch>
        </p:blipFill>
        <p:spPr>
          <a:xfrm>
            <a:off x="8529893" y="678424"/>
            <a:ext cx="3092438" cy="2187847"/>
          </a:xfrm>
          <a:prstGeom prst="rect">
            <a:avLst/>
          </a:prstGeom>
        </p:spPr>
      </p:pic>
      <p:sp>
        <p:nvSpPr>
          <p:cNvPr id="13" name="TextBox 12">
            <a:extLst>
              <a:ext uri="{FF2B5EF4-FFF2-40B4-BE49-F238E27FC236}">
                <a16:creationId xmlns:a16="http://schemas.microsoft.com/office/drawing/2014/main" id="{75E35338-BFB5-44B8-9536-728ECD723827}"/>
              </a:ext>
            </a:extLst>
          </p:cNvPr>
          <p:cNvSpPr txBox="1"/>
          <p:nvPr/>
        </p:nvSpPr>
        <p:spPr>
          <a:xfrm>
            <a:off x="250722" y="1406951"/>
            <a:ext cx="7688592" cy="4154984"/>
          </a:xfrm>
          <a:prstGeom prst="rect">
            <a:avLst/>
          </a:prstGeom>
          <a:noFill/>
        </p:spPr>
        <p:txBody>
          <a:bodyPr wrap="square">
            <a:spAutoFit/>
          </a:bodyPr>
          <a:lstStyle/>
          <a:p>
            <a:pPr marL="571500" lvl="1" indent="-342900">
              <a:spcAft>
                <a:spcPts val="1200"/>
              </a:spcAft>
              <a:buFont typeface="Arial" panose="020B0604020202020204" pitchFamily="34" charset="0"/>
              <a:buChar char="•"/>
            </a:pPr>
            <a:r>
              <a:rPr lang="en-US" sz="2400" dirty="0"/>
              <a:t>Triggers and Output Bindings make it a great “orchestrator” between Azure services </a:t>
            </a:r>
          </a:p>
          <a:p>
            <a:pPr marL="800100" lvl="2" indent="-342900">
              <a:spcAft>
                <a:spcPts val="1200"/>
              </a:spcAft>
              <a:buFont typeface="Arial" panose="020B0604020202020204" pitchFamily="34" charset="0"/>
              <a:buChar char="•"/>
            </a:pPr>
            <a:r>
              <a:rPr lang="en-US" sz="2000" i="1" dirty="0"/>
              <a:t>Other Bindings: Event Hubs, Cosmos DB, 18+ other Azure services</a:t>
            </a:r>
          </a:p>
          <a:p>
            <a:pPr marL="571500" lvl="1" indent="-342900">
              <a:spcAft>
                <a:spcPts val="1200"/>
              </a:spcAft>
              <a:buFont typeface="Arial" panose="020B0604020202020204" pitchFamily="34" charset="0"/>
              <a:buChar char="•"/>
            </a:pPr>
            <a:r>
              <a:rPr lang="en-US" sz="2400" dirty="0"/>
              <a:t>Create, and Interact with Azure DBs directly from coding environment</a:t>
            </a:r>
          </a:p>
          <a:p>
            <a:pPr marL="800100" lvl="2" indent="-342900">
              <a:spcAft>
                <a:spcPts val="1200"/>
              </a:spcAft>
              <a:buFont typeface="Arial" panose="020B0604020202020204" pitchFamily="34" charset="0"/>
              <a:buChar char="•"/>
            </a:pPr>
            <a:r>
              <a:rPr lang="en-US" sz="2000" dirty="0"/>
              <a:t>CosmosDB (released), PostgreSQL (releasing May 2020), MySQL (Coming Soon!)</a:t>
            </a:r>
          </a:p>
          <a:p>
            <a:pPr marL="342916" lvl="1" indent="-342900">
              <a:spcAft>
                <a:spcPts val="1200"/>
              </a:spcAft>
              <a:buFont typeface="Arial" panose="020B0604020202020204" pitchFamily="34" charset="0"/>
              <a:buChar char="•"/>
            </a:pPr>
            <a:r>
              <a:rPr lang="en-US" sz="2400" dirty="0"/>
              <a:t>Cognitive services can add ML Intelligence as simple as calling an API</a:t>
            </a:r>
          </a:p>
        </p:txBody>
      </p:sp>
    </p:spTree>
    <p:extLst>
      <p:ext uri="{BB962C8B-B14F-4D97-AF65-F5344CB8AC3E}">
        <p14:creationId xmlns:p14="http://schemas.microsoft.com/office/powerpoint/2010/main" val="81164067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5510784" cy="498598"/>
          </a:xfrm>
        </p:spPr>
        <p:txBody>
          <a:bodyPr/>
          <a:lstStyle/>
          <a:p>
            <a:pPr algn="ctr"/>
            <a:r>
              <a:rPr lang="en-US" dirty="0"/>
              <a:t>Web Applications</a:t>
            </a:r>
          </a:p>
        </p:txBody>
      </p:sp>
    </p:spTree>
    <p:extLst>
      <p:ext uri="{BB962C8B-B14F-4D97-AF65-F5344CB8AC3E}">
        <p14:creationId xmlns:p14="http://schemas.microsoft.com/office/powerpoint/2010/main" val="3774937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9144000" cy="1107996"/>
          </a:xfrm>
        </p:spPr>
        <p:txBody>
          <a:bodyPr/>
          <a:lstStyle/>
          <a:p>
            <a:r>
              <a:rPr lang="en-US" dirty="0"/>
              <a:t>Build Python apps in Azure faster with Visual Studio Code</a:t>
            </a:r>
          </a:p>
        </p:txBody>
      </p:sp>
      <p:sp>
        <p:nvSpPr>
          <p:cNvPr id="5" name="Text Placeholder 4"/>
          <p:cNvSpPr>
            <a:spLocks noGrp="1"/>
          </p:cNvSpPr>
          <p:nvPr>
            <p:ph type="body" sz="quarter" idx="12"/>
          </p:nvPr>
        </p:nvSpPr>
        <p:spPr>
          <a:xfrm>
            <a:off x="584200" y="3962400"/>
            <a:ext cx="9144000" cy="677108"/>
          </a:xfrm>
        </p:spPr>
        <p:txBody>
          <a:bodyPr/>
          <a:lstStyle/>
          <a:p>
            <a:r>
              <a:rPr lang="en-US" dirty="0"/>
              <a:t>Nicolas Garfinkel</a:t>
            </a:r>
          </a:p>
          <a:p>
            <a:r>
              <a:rPr lang="en-US" dirty="0"/>
              <a:t>Program Manager</a:t>
            </a:r>
          </a:p>
        </p:txBody>
      </p:sp>
    </p:spTree>
    <p:extLst>
      <p:ext uri="{BB962C8B-B14F-4D97-AF65-F5344CB8AC3E}">
        <p14:creationId xmlns:p14="http://schemas.microsoft.com/office/powerpoint/2010/main" val="263937986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p:txBody>
          <a:bodyPr/>
          <a:lstStyle/>
          <a:p>
            <a:r>
              <a:rPr lang="en-US" dirty="0"/>
              <a:t>Today’s App Architecture: Web Application</a:t>
            </a:r>
          </a:p>
        </p:txBody>
      </p:sp>
      <p:sp>
        <p:nvSpPr>
          <p:cNvPr id="49" name="Oval 48">
            <a:extLst>
              <a:ext uri="{FF2B5EF4-FFF2-40B4-BE49-F238E27FC236}">
                <a16:creationId xmlns:a16="http://schemas.microsoft.com/office/drawing/2014/main" id="{54B0529B-D513-4532-A346-36D469D0DB5B}"/>
              </a:ext>
            </a:extLst>
          </p:cNvPr>
          <p:cNvSpPr/>
          <p:nvPr/>
        </p:nvSpPr>
        <p:spPr bwMode="auto">
          <a:xfrm>
            <a:off x="6071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Flowchart: Magnetic Disk 49">
            <a:extLst>
              <a:ext uri="{FF2B5EF4-FFF2-40B4-BE49-F238E27FC236}">
                <a16:creationId xmlns:a16="http://schemas.microsoft.com/office/drawing/2014/main" id="{7FF66D77-DA3D-4F7E-91FD-8F2FCF5ED908}"/>
              </a:ext>
            </a:extLst>
          </p:cNvPr>
          <p:cNvSpPr/>
          <p:nvPr/>
        </p:nvSpPr>
        <p:spPr bwMode="auto">
          <a:xfrm>
            <a:off x="49590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#1</a:t>
            </a:r>
          </a:p>
        </p:txBody>
      </p:sp>
      <p:sp>
        <p:nvSpPr>
          <p:cNvPr id="52" name="Oval 51">
            <a:extLst>
              <a:ext uri="{FF2B5EF4-FFF2-40B4-BE49-F238E27FC236}">
                <a16:creationId xmlns:a16="http://schemas.microsoft.com/office/drawing/2014/main" id="{2E28A9F7-CCE4-42FB-878B-34938C3310AF}"/>
              </a:ext>
            </a:extLst>
          </p:cNvPr>
          <p:cNvSpPr/>
          <p:nvPr/>
        </p:nvSpPr>
        <p:spPr bwMode="auto">
          <a:xfrm>
            <a:off x="6339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3" name="Oval 52">
            <a:extLst>
              <a:ext uri="{FF2B5EF4-FFF2-40B4-BE49-F238E27FC236}">
                <a16:creationId xmlns:a16="http://schemas.microsoft.com/office/drawing/2014/main" id="{74EE006E-249C-4873-A885-13D07ECDC571}"/>
              </a:ext>
            </a:extLst>
          </p:cNvPr>
          <p:cNvSpPr/>
          <p:nvPr/>
        </p:nvSpPr>
        <p:spPr bwMode="auto">
          <a:xfrm>
            <a:off x="6465028" y="52320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4" name="Oval 53">
            <a:extLst>
              <a:ext uri="{FF2B5EF4-FFF2-40B4-BE49-F238E27FC236}">
                <a16:creationId xmlns:a16="http://schemas.microsoft.com/office/drawing/2014/main" id="{9C426CE0-4D74-4777-8C26-D59B1D661F3C}"/>
              </a:ext>
            </a:extLst>
          </p:cNvPr>
          <p:cNvSpPr/>
          <p:nvPr/>
        </p:nvSpPr>
        <p:spPr bwMode="auto">
          <a:xfrm>
            <a:off x="7043428" y="4435213"/>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9" name="Straight Arrow Connector 58">
            <a:extLst>
              <a:ext uri="{FF2B5EF4-FFF2-40B4-BE49-F238E27FC236}">
                <a16:creationId xmlns:a16="http://schemas.microsoft.com/office/drawing/2014/main" id="{D16CB88B-4B17-41DF-B1F0-88D0CB5BE9FA}"/>
              </a:ext>
            </a:extLst>
          </p:cNvPr>
          <p:cNvCxnSpPr>
            <a:cxnSpLocks/>
          </p:cNvCxnSpPr>
          <p:nvPr/>
        </p:nvCxnSpPr>
        <p:spPr>
          <a:xfrm>
            <a:off x="20304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6F92CA06-3FD8-4E54-8BFB-FE77AFEF4B48}"/>
              </a:ext>
            </a:extLst>
          </p:cNvPr>
          <p:cNvCxnSpPr>
            <a:cxnSpLocks/>
          </p:cNvCxnSpPr>
          <p:nvPr/>
        </p:nvCxnSpPr>
        <p:spPr>
          <a:xfrm>
            <a:off x="4071628" y="4546813"/>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62" name="Flowchart: Magnetic Disk 61">
            <a:extLst>
              <a:ext uri="{FF2B5EF4-FFF2-40B4-BE49-F238E27FC236}">
                <a16:creationId xmlns:a16="http://schemas.microsoft.com/office/drawing/2014/main" id="{04F1805C-C597-41C5-8C19-D1410B6F73FB}"/>
              </a:ext>
            </a:extLst>
          </p:cNvPr>
          <p:cNvSpPr/>
          <p:nvPr/>
        </p:nvSpPr>
        <p:spPr bwMode="auto">
          <a:xfrm>
            <a:off x="7153228" y="3956413"/>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#2</a:t>
            </a:r>
          </a:p>
        </p:txBody>
      </p:sp>
      <p:sp>
        <p:nvSpPr>
          <p:cNvPr id="63" name="Rectangle 62">
            <a:extLst>
              <a:ext uri="{FF2B5EF4-FFF2-40B4-BE49-F238E27FC236}">
                <a16:creationId xmlns:a16="http://schemas.microsoft.com/office/drawing/2014/main" id="{521E28B9-2675-4A62-B2F4-656FA725AFB6}"/>
              </a:ext>
            </a:extLst>
          </p:cNvPr>
          <p:cNvSpPr/>
          <p:nvPr/>
        </p:nvSpPr>
        <p:spPr bwMode="auto">
          <a:xfrm>
            <a:off x="5877028" y="5313613"/>
            <a:ext cx="12888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Cognitive Services (ML)</a:t>
            </a:r>
            <a:endParaRPr lang="en-US" sz="1200" dirty="0">
              <a:solidFill>
                <a:schemeClr val="tx1"/>
              </a:solidFill>
              <a:ea typeface="Segoe UI" pitchFamily="34" charset="0"/>
              <a:cs typeface="Segoe UI" pitchFamily="34" charset="0"/>
            </a:endParaRPr>
          </a:p>
        </p:txBody>
      </p:sp>
      <p:cxnSp>
        <p:nvCxnSpPr>
          <p:cNvPr id="64" name="Connector: Elbow 63">
            <a:extLst>
              <a:ext uri="{FF2B5EF4-FFF2-40B4-BE49-F238E27FC236}">
                <a16:creationId xmlns:a16="http://schemas.microsoft.com/office/drawing/2014/main" id="{76C764CD-B7A3-41BC-AC7F-0824DCC90430}"/>
              </a:ext>
            </a:extLst>
          </p:cNvPr>
          <p:cNvCxnSpPr>
            <a:cxnSpLocks/>
            <a:stCxn id="49" idx="6"/>
            <a:endCxn id="52" idx="0"/>
          </p:cNvCxnSpPr>
          <p:nvPr/>
        </p:nvCxnSpPr>
        <p:spPr>
          <a:xfrm>
            <a:off x="6294628" y="4546813"/>
            <a:ext cx="156000" cy="6852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5" name="Connector: Elbow 64">
            <a:extLst>
              <a:ext uri="{FF2B5EF4-FFF2-40B4-BE49-F238E27FC236}">
                <a16:creationId xmlns:a16="http://schemas.microsoft.com/office/drawing/2014/main" id="{519252D2-5DE5-442D-BE2F-526FDA80A9A9}"/>
              </a:ext>
            </a:extLst>
          </p:cNvPr>
          <p:cNvCxnSpPr>
            <a:cxnSpLocks/>
            <a:stCxn id="53" idx="0"/>
            <a:endCxn id="54" idx="2"/>
          </p:cNvCxnSpPr>
          <p:nvPr/>
        </p:nvCxnSpPr>
        <p:spPr>
          <a:xfrm rot="5400000" flipH="1" flipV="1">
            <a:off x="6467428" y="4656013"/>
            <a:ext cx="685200" cy="4668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66" name="Straight Arrow Connector 65">
            <a:extLst>
              <a:ext uri="{FF2B5EF4-FFF2-40B4-BE49-F238E27FC236}">
                <a16:creationId xmlns:a16="http://schemas.microsoft.com/office/drawing/2014/main" id="{011AF815-7598-4F4A-9050-D646A8BE535A}"/>
              </a:ext>
            </a:extLst>
          </p:cNvPr>
          <p:cNvCxnSpPr>
            <a:cxnSpLocks/>
          </p:cNvCxnSpPr>
          <p:nvPr/>
        </p:nvCxnSpPr>
        <p:spPr>
          <a:xfrm flipV="1">
            <a:off x="8412628" y="4539613"/>
            <a:ext cx="819600" cy="7200"/>
          </a:xfrm>
          <a:prstGeom prst="straightConnector1">
            <a:avLst/>
          </a:prstGeom>
          <a:ln>
            <a:solidFill>
              <a:srgbClr val="000000"/>
            </a:solidFill>
            <a:headEnd type="arrow" w="med" len="med"/>
            <a:tailEnd type="arrow" w="med" len="med"/>
          </a:ln>
        </p:spPr>
        <p:style>
          <a:lnRef idx="3">
            <a:schemeClr val="accent3"/>
          </a:lnRef>
          <a:fillRef idx="0">
            <a:schemeClr val="accent3"/>
          </a:fillRef>
          <a:effectRef idx="2">
            <a:schemeClr val="accent3"/>
          </a:effectRef>
          <a:fontRef idx="minor">
            <a:schemeClr val="tx1"/>
          </a:fontRef>
        </p:style>
      </p:cxnSp>
      <p:sp>
        <p:nvSpPr>
          <p:cNvPr id="67" name="Oval 66">
            <a:extLst>
              <a:ext uri="{FF2B5EF4-FFF2-40B4-BE49-F238E27FC236}">
                <a16:creationId xmlns:a16="http://schemas.microsoft.com/office/drawing/2014/main" id="{CE45ABA6-0924-420A-9874-F993149B9369}"/>
              </a:ext>
            </a:extLst>
          </p:cNvPr>
          <p:cNvSpPr/>
          <p:nvPr/>
        </p:nvSpPr>
        <p:spPr bwMode="auto">
          <a:xfrm>
            <a:off x="1388398" y="4295041"/>
            <a:ext cx="554400" cy="5544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1400" dirty="0">
              <a:solidFill>
                <a:schemeClr val="tx1"/>
              </a:solidFill>
              <a:ea typeface="Segoe UI" pitchFamily="34" charset="0"/>
              <a:cs typeface="Segoe UI" pitchFamily="34" charset="0"/>
            </a:endParaRPr>
          </a:p>
        </p:txBody>
      </p:sp>
      <p:sp>
        <p:nvSpPr>
          <p:cNvPr id="68" name="Rectangle 67">
            <a:extLst>
              <a:ext uri="{FF2B5EF4-FFF2-40B4-BE49-F238E27FC236}">
                <a16:creationId xmlns:a16="http://schemas.microsoft.com/office/drawing/2014/main" id="{C936950E-B078-4A57-A837-6C52F934D3B7}"/>
              </a:ext>
            </a:extLst>
          </p:cNvPr>
          <p:cNvSpPr/>
          <p:nvPr/>
        </p:nvSpPr>
        <p:spPr bwMode="auto">
          <a:xfrm>
            <a:off x="685828" y="4099953"/>
            <a:ext cx="892800" cy="2606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0" name="Group 69">
            <a:extLst>
              <a:ext uri="{FF2B5EF4-FFF2-40B4-BE49-F238E27FC236}">
                <a16:creationId xmlns:a16="http://schemas.microsoft.com/office/drawing/2014/main" id="{24EB9B09-C77D-49E9-BB4C-BAC7DE7A10B2}"/>
              </a:ext>
            </a:extLst>
          </p:cNvPr>
          <p:cNvGrpSpPr/>
          <p:nvPr/>
        </p:nvGrpSpPr>
        <p:grpSpPr>
          <a:xfrm>
            <a:off x="750628" y="4178133"/>
            <a:ext cx="748800" cy="2455200"/>
            <a:chOff x="244800" y="3672000"/>
            <a:chExt cx="748800" cy="2455200"/>
          </a:xfrm>
        </p:grpSpPr>
        <p:sp>
          <p:nvSpPr>
            <p:cNvPr id="71" name="Flowchart: Multidocument 70">
              <a:extLst>
                <a:ext uri="{FF2B5EF4-FFF2-40B4-BE49-F238E27FC236}">
                  <a16:creationId xmlns:a16="http://schemas.microsoft.com/office/drawing/2014/main" id="{85AC25BC-7029-4279-BBFB-2E9EC652D192}"/>
                </a:ext>
              </a:extLst>
            </p:cNvPr>
            <p:cNvSpPr/>
            <p:nvPr/>
          </p:nvSpPr>
          <p:spPr bwMode="auto">
            <a:xfrm>
              <a:off x="244800" y="36720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2" name="Flowchart: Multidocument 71">
              <a:extLst>
                <a:ext uri="{FF2B5EF4-FFF2-40B4-BE49-F238E27FC236}">
                  <a16:creationId xmlns:a16="http://schemas.microsoft.com/office/drawing/2014/main" id="{A0A81DDB-77FF-4F37-A8AF-330A91ABE06D}"/>
                </a:ext>
              </a:extLst>
            </p:cNvPr>
            <p:cNvSpPr/>
            <p:nvPr/>
          </p:nvSpPr>
          <p:spPr bwMode="auto">
            <a:xfrm>
              <a:off x="244800" y="45216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73" name="Flowchart: Multidocument 72">
              <a:extLst>
                <a:ext uri="{FF2B5EF4-FFF2-40B4-BE49-F238E27FC236}">
                  <a16:creationId xmlns:a16="http://schemas.microsoft.com/office/drawing/2014/main" id="{9BBA319F-5805-4B7E-98A7-5D425A2F9C94}"/>
                </a:ext>
              </a:extLst>
            </p:cNvPr>
            <p:cNvSpPr/>
            <p:nvPr/>
          </p:nvSpPr>
          <p:spPr bwMode="auto">
            <a:xfrm>
              <a:off x="244800" y="53712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74" name="TextBox 73">
            <a:extLst>
              <a:ext uri="{FF2B5EF4-FFF2-40B4-BE49-F238E27FC236}">
                <a16:creationId xmlns:a16="http://schemas.microsoft.com/office/drawing/2014/main" id="{4E96989A-2D66-4D57-B516-73A4C2449DC2}"/>
              </a:ext>
            </a:extLst>
          </p:cNvPr>
          <p:cNvSpPr txBox="1"/>
          <p:nvPr/>
        </p:nvSpPr>
        <p:spPr>
          <a:xfrm>
            <a:off x="1431485" y="4464518"/>
            <a:ext cx="439200" cy="215444"/>
          </a:xfrm>
          <a:prstGeom prst="rect">
            <a:avLst/>
          </a:prstGeom>
          <a:solidFill>
            <a:schemeClr val="bg1"/>
          </a:solidFill>
          <a:ln>
            <a:solidFill>
              <a:schemeClr val="tx1"/>
            </a:solidFill>
          </a:ln>
        </p:spPr>
        <p:txBody>
          <a:bodyPr wrap="square" lIns="0" tIns="0" rIns="0" bIns="0" rtlCol="0">
            <a:spAutoFit/>
          </a:bodyPr>
          <a:lstStyle/>
          <a:p>
            <a:pPr algn="ctr"/>
            <a:r>
              <a:rPr lang="en-US" sz="1400" dirty="0">
                <a:gradFill>
                  <a:gsLst>
                    <a:gs pos="2917">
                      <a:schemeClr val="tx1"/>
                    </a:gs>
                    <a:gs pos="30000">
                      <a:schemeClr val="tx1"/>
                    </a:gs>
                  </a:gsLst>
                  <a:lin ang="5400000" scaled="0"/>
                </a:gradFill>
              </a:rPr>
              <a:t>API</a:t>
            </a:r>
          </a:p>
        </p:txBody>
      </p:sp>
      <p:sp>
        <p:nvSpPr>
          <p:cNvPr id="75" name="TextBox 74">
            <a:extLst>
              <a:ext uri="{FF2B5EF4-FFF2-40B4-BE49-F238E27FC236}">
                <a16:creationId xmlns:a16="http://schemas.microsoft.com/office/drawing/2014/main" id="{8C07FD46-319C-4D00-BD66-9194258E442D}"/>
              </a:ext>
            </a:extLst>
          </p:cNvPr>
          <p:cNvSpPr txBox="1"/>
          <p:nvPr/>
        </p:nvSpPr>
        <p:spPr>
          <a:xfrm>
            <a:off x="787828" y="43437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6" name="TextBox 75">
            <a:extLst>
              <a:ext uri="{FF2B5EF4-FFF2-40B4-BE49-F238E27FC236}">
                <a16:creationId xmlns:a16="http://schemas.microsoft.com/office/drawing/2014/main" id="{E723376C-912A-4C7E-859C-11AAFA556D0F}"/>
              </a:ext>
            </a:extLst>
          </p:cNvPr>
          <p:cNvSpPr txBox="1"/>
          <p:nvPr/>
        </p:nvSpPr>
        <p:spPr>
          <a:xfrm>
            <a:off x="787828" y="51945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77" name="TextBox 76">
            <a:extLst>
              <a:ext uri="{FF2B5EF4-FFF2-40B4-BE49-F238E27FC236}">
                <a16:creationId xmlns:a16="http://schemas.microsoft.com/office/drawing/2014/main" id="{F60BADFD-E3F8-4E78-B85F-41D3A9551F6F}"/>
              </a:ext>
            </a:extLst>
          </p:cNvPr>
          <p:cNvSpPr txBox="1"/>
          <p:nvPr/>
        </p:nvSpPr>
        <p:spPr>
          <a:xfrm>
            <a:off x="787828" y="6044133"/>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6" name="TextBox 5">
            <a:extLst>
              <a:ext uri="{FF2B5EF4-FFF2-40B4-BE49-F238E27FC236}">
                <a16:creationId xmlns:a16="http://schemas.microsoft.com/office/drawing/2014/main" id="{EA02CABC-AB69-4765-8E10-76B90380DF1A}"/>
              </a:ext>
            </a:extLst>
          </p:cNvPr>
          <p:cNvSpPr txBox="1"/>
          <p:nvPr/>
        </p:nvSpPr>
        <p:spPr>
          <a:xfrm>
            <a:off x="7980159" y="3101167"/>
            <a:ext cx="3352800" cy="369332"/>
          </a:xfrm>
          <a:prstGeom prst="rect">
            <a:avLst/>
          </a:prstGeom>
          <a:noFill/>
        </p:spPr>
        <p:txBody>
          <a:bodyPr wrap="square" rtlCol="0">
            <a:spAutoFit/>
          </a:bodyPr>
          <a:lstStyle/>
          <a:p>
            <a:pPr algn="ctr"/>
            <a:r>
              <a:rPr lang="en-US" b="1" dirty="0"/>
              <a:t>Step #4</a:t>
            </a:r>
          </a:p>
        </p:txBody>
      </p:sp>
      <p:sp>
        <p:nvSpPr>
          <p:cNvPr id="60" name="Rectangle 59">
            <a:extLst>
              <a:ext uri="{FF2B5EF4-FFF2-40B4-BE49-F238E27FC236}">
                <a16:creationId xmlns:a16="http://schemas.microsoft.com/office/drawing/2014/main" id="{FB2BF53C-E33D-4E17-914C-516761F36373}"/>
              </a:ext>
            </a:extLst>
          </p:cNvPr>
          <p:cNvSpPr/>
          <p:nvPr/>
        </p:nvSpPr>
        <p:spPr bwMode="auto">
          <a:xfrm>
            <a:off x="2973628" y="4089613"/>
            <a:ext cx="10080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Azure Storage</a:t>
            </a:r>
            <a:endParaRPr lang="en-US" sz="1200" dirty="0">
              <a:solidFill>
                <a:schemeClr val="tx1"/>
              </a:solidFill>
              <a:ea typeface="Segoe UI" pitchFamily="34" charset="0"/>
              <a:cs typeface="Segoe UI" pitchFamily="34" charset="0"/>
            </a:endParaRPr>
          </a:p>
        </p:txBody>
      </p:sp>
      <p:sp>
        <p:nvSpPr>
          <p:cNvPr id="41" name="TextBox 40">
            <a:extLst>
              <a:ext uri="{FF2B5EF4-FFF2-40B4-BE49-F238E27FC236}">
                <a16:creationId xmlns:a16="http://schemas.microsoft.com/office/drawing/2014/main" id="{822D8CC8-8F0B-492F-9426-C7E8EAFD442B}"/>
              </a:ext>
            </a:extLst>
          </p:cNvPr>
          <p:cNvSpPr txBox="1"/>
          <p:nvPr/>
        </p:nvSpPr>
        <p:spPr>
          <a:xfrm>
            <a:off x="1023041" y="1457813"/>
            <a:ext cx="5576935" cy="1538883"/>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sz="2000" b="1" dirty="0">
                <a:gradFill>
                  <a:gsLst>
                    <a:gs pos="2917">
                      <a:schemeClr val="tx1"/>
                    </a:gs>
                    <a:gs pos="30000">
                      <a:schemeClr val="tx1"/>
                    </a:gs>
                  </a:gsLst>
                  <a:lin ang="5400000" scaled="0"/>
                </a:gradFill>
              </a:rPr>
              <a:t>Step 4: Build WebApp to read DB &amp; visualize data</a:t>
            </a:r>
          </a:p>
          <a:p>
            <a:pPr marL="342900" indent="-342900">
              <a:buFont typeface="Arial" panose="020B0604020202020204" pitchFamily="34" charset="0"/>
              <a:buChar char="•"/>
            </a:pPr>
            <a:r>
              <a:rPr lang="en-US" sz="2000" b="0" dirty="0">
                <a:gradFill>
                  <a:gsLst>
                    <a:gs pos="2917">
                      <a:schemeClr val="tx1"/>
                    </a:gs>
                    <a:gs pos="30000">
                      <a:schemeClr val="tx1"/>
                    </a:gs>
                  </a:gsLst>
                  <a:lin ang="5400000" scaled="0"/>
                </a:gradFill>
              </a:rPr>
              <a:t>Build a WebApp that can read from the DB using the Python SDK</a:t>
            </a:r>
          </a:p>
          <a:p>
            <a:pPr marL="342900" indent="-342900">
              <a:buFont typeface="Arial" panose="020B0604020202020204" pitchFamily="34" charset="0"/>
              <a:buChar char="•"/>
            </a:pPr>
            <a:r>
              <a:rPr lang="en-US" sz="2000" b="0" dirty="0">
                <a:gradFill>
                  <a:gsLst>
                    <a:gs pos="2917">
                      <a:schemeClr val="tx1"/>
                    </a:gs>
                    <a:gs pos="30000">
                      <a:schemeClr val="tx1"/>
                    </a:gs>
                  </a:gsLst>
                  <a:lin ang="5400000" scaled="0"/>
                </a:gradFill>
              </a:rPr>
              <a:t>Visualize the data for any public Repo taking a Repo Name or ID</a:t>
            </a:r>
          </a:p>
        </p:txBody>
      </p:sp>
      <p:sp>
        <p:nvSpPr>
          <p:cNvPr id="3" name="Left Bracket 2">
            <a:extLst>
              <a:ext uri="{FF2B5EF4-FFF2-40B4-BE49-F238E27FC236}">
                <a16:creationId xmlns:a16="http://schemas.microsoft.com/office/drawing/2014/main" id="{9382AA18-D261-477D-949B-906B78EC6A05}"/>
              </a:ext>
            </a:extLst>
          </p:cNvPr>
          <p:cNvSpPr/>
          <p:nvPr/>
        </p:nvSpPr>
        <p:spPr>
          <a:xfrm rot="5400000">
            <a:off x="9317854" y="1953053"/>
            <a:ext cx="333375" cy="3429000"/>
          </a:xfrm>
          <a:prstGeom prst="leftBracket">
            <a:avLst/>
          </a:prstGeom>
          <a:ln w="28575">
            <a:solidFill>
              <a:schemeClr val="accent1"/>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44" name="TextBox 43">
            <a:extLst>
              <a:ext uri="{FF2B5EF4-FFF2-40B4-BE49-F238E27FC236}">
                <a16:creationId xmlns:a16="http://schemas.microsoft.com/office/drawing/2014/main" id="{72A8EA9E-EAB5-4CD2-AB8C-5D25E3692310}"/>
              </a:ext>
            </a:extLst>
          </p:cNvPr>
          <p:cNvSpPr txBox="1"/>
          <p:nvPr/>
        </p:nvSpPr>
        <p:spPr>
          <a:xfrm>
            <a:off x="7667256" y="1421599"/>
            <a:ext cx="4234090" cy="923330"/>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dirty="0"/>
              <a:t>Services</a:t>
            </a:r>
          </a:p>
          <a:p>
            <a:pPr marL="342900" indent="-342900">
              <a:buFont typeface="Arial" panose="020B0604020202020204" pitchFamily="34" charset="0"/>
              <a:buChar char="•"/>
            </a:pPr>
            <a:r>
              <a:rPr lang="en-US" b="0" dirty="0"/>
              <a:t>CosmosDB</a:t>
            </a:r>
          </a:p>
          <a:p>
            <a:pPr marL="342900" indent="-342900">
              <a:buFont typeface="Arial" panose="020B0604020202020204" pitchFamily="34" charset="0"/>
              <a:buChar char="•"/>
            </a:pPr>
            <a:r>
              <a:rPr lang="en-US" dirty="0">
                <a:solidFill>
                  <a:schemeClr val="accent1"/>
                </a:solidFill>
              </a:rPr>
              <a:t>Azure App Service</a:t>
            </a:r>
          </a:p>
        </p:txBody>
      </p:sp>
      <p:sp>
        <p:nvSpPr>
          <p:cNvPr id="43" name="TextBox 42">
            <a:extLst>
              <a:ext uri="{FF2B5EF4-FFF2-40B4-BE49-F238E27FC236}">
                <a16:creationId xmlns:a16="http://schemas.microsoft.com/office/drawing/2014/main" id="{35BA7DCA-9896-4101-A72B-8BBBD8D0AD1B}"/>
              </a:ext>
            </a:extLst>
          </p:cNvPr>
          <p:cNvSpPr txBox="1"/>
          <p:nvPr/>
        </p:nvSpPr>
        <p:spPr>
          <a:xfrm>
            <a:off x="371475" y="1729194"/>
            <a:ext cx="6581775" cy="3894912"/>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"1104"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"issue_id"</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58698</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"issue_title"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"Build fails with current mpv"</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"issue_num"</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184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"repo_id"</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0001</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"repo_name"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"created_datetime"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"2020-03-19T12:00:02Z"</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"lastupdated_datetime"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"2020-03-19T12:00:02Z"</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"issue_url"</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"https://github.com/&lt;&gt;/&lt;&gt;/issues/184"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"last_state"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"opened"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1" dirty="0">
                <a:solidFill>
                  <a:srgbClr val="9CDCFE"/>
                </a:solidFill>
                <a:effectLst/>
                <a:latin typeface="Consolas" panose="020B0609020204030204" pitchFamily="49" charset="0"/>
              </a:rPr>
              <a:t>"NER"</a:t>
            </a:r>
            <a:r>
              <a:rPr lang="en-US" b="1" dirty="0">
                <a:solidFill>
                  <a:srgbClr val="D4D4D4"/>
                </a:solidFill>
                <a:effectLst/>
                <a:latin typeface="Consolas" panose="020B0609020204030204" pitchFamily="49" charset="0"/>
              </a:rPr>
              <a:t>: [</a:t>
            </a:r>
          </a:p>
          <a:p>
            <a:r>
              <a:rPr lang="en-US" b="1" dirty="0">
                <a:solidFill>
                  <a:srgbClr val="D4D4D4"/>
                </a:solidFill>
                <a:effectLst/>
                <a:latin typeface="Consolas" panose="020B0609020204030204" pitchFamily="49" charset="0"/>
              </a:rPr>
              <a:t>    </a:t>
            </a:r>
            <a:r>
              <a:rPr lang="en-US" b="1" dirty="0">
                <a:solidFill>
                  <a:srgbClr val="CE9178"/>
                </a:solidFill>
                <a:effectLst/>
                <a:latin typeface="Consolas" panose="020B0609020204030204" pitchFamily="49" charset="0"/>
              </a:rPr>
              <a:t>"Build"</a:t>
            </a:r>
            <a:r>
              <a:rPr lang="en-US" b="1" dirty="0">
                <a:solidFill>
                  <a:srgbClr val="D4D4D4"/>
                </a:solidFill>
                <a:effectLst/>
                <a:latin typeface="Consolas" panose="020B0609020204030204" pitchFamily="49" charset="0"/>
              </a:rPr>
              <a:t>,</a:t>
            </a:r>
          </a:p>
          <a:p>
            <a:r>
              <a:rPr lang="en-US" b="1" dirty="0">
                <a:solidFill>
                  <a:srgbClr val="D4D4D4"/>
                </a:solidFill>
                <a:effectLst/>
                <a:latin typeface="Consolas" panose="020B0609020204030204" pitchFamily="49" charset="0"/>
              </a:rPr>
              <a:t>    </a:t>
            </a:r>
            <a:r>
              <a:rPr lang="en-US" b="1" dirty="0">
                <a:solidFill>
                  <a:srgbClr val="CE9178"/>
                </a:solidFill>
                <a:effectLst/>
                <a:latin typeface="Consolas" panose="020B0609020204030204" pitchFamily="49" charset="0"/>
              </a:rPr>
              <a:t>"current mpv"</a:t>
            </a:r>
            <a:endParaRPr lang="en-US" b="1" dirty="0">
              <a:solidFill>
                <a:srgbClr val="D4D4D4"/>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AA890475-5A29-4037-83B9-4245B2F24093}"/>
              </a:ext>
            </a:extLst>
          </p:cNvPr>
          <p:cNvPicPr>
            <a:picLocks noChangeAspect="1"/>
          </p:cNvPicPr>
          <p:nvPr/>
        </p:nvPicPr>
        <p:blipFill>
          <a:blip r:embed="rId3">
            <a:extLst>
              <a:ext uri="{BEBA8EAE-BF5A-486C-A8C5-ECC9F3942E4B}">
                <a14:imgProps xmlns:a14="http://schemas.microsoft.com/office/drawing/2010/main">
                  <a14:imgLayer r:embed="rId4">
                    <a14:imgEffect>
                      <a14:artisticGlass/>
                    </a14:imgEffect>
                  </a14:imgLayer>
                </a14:imgProps>
              </a:ext>
            </a:extLst>
          </a:blip>
          <a:stretch>
            <a:fillRect/>
          </a:stretch>
        </p:blipFill>
        <p:spPr>
          <a:xfrm>
            <a:off x="9503839" y="4805680"/>
            <a:ext cx="1528350" cy="1229360"/>
          </a:xfrm>
          <a:prstGeom prst="rect">
            <a:avLst/>
          </a:prstGeom>
        </p:spPr>
      </p:pic>
      <p:sp>
        <p:nvSpPr>
          <p:cNvPr id="5" name="Rectangle 4">
            <a:extLst>
              <a:ext uri="{FF2B5EF4-FFF2-40B4-BE49-F238E27FC236}">
                <a16:creationId xmlns:a16="http://schemas.microsoft.com/office/drawing/2014/main" id="{26278AA8-22AC-4073-81CF-DA355502F7B8}"/>
              </a:ext>
            </a:extLst>
          </p:cNvPr>
          <p:cNvSpPr/>
          <p:nvPr/>
        </p:nvSpPr>
        <p:spPr bwMode="auto">
          <a:xfrm>
            <a:off x="9347428" y="4093813"/>
            <a:ext cx="1800000" cy="1994400"/>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1400" dirty="0">
                <a:solidFill>
                  <a:schemeClr val="tx1"/>
                </a:solidFill>
                <a:ea typeface="Segoe UI" pitchFamily="34" charset="0"/>
                <a:cs typeface="Segoe UI" pitchFamily="34" charset="0"/>
              </a:rPr>
              <a:t>App Services </a:t>
            </a:r>
          </a:p>
          <a:p>
            <a:pPr defTabSz="932472" fontAlgn="base">
              <a:spcBef>
                <a:spcPct val="0"/>
              </a:spcBef>
              <a:spcAft>
                <a:spcPct val="0"/>
              </a:spcAft>
            </a:pPr>
            <a:r>
              <a:rPr lang="en-US" sz="1400" dirty="0">
                <a:solidFill>
                  <a:schemeClr val="tx1"/>
                </a:solidFill>
                <a:ea typeface="Segoe UI" pitchFamily="34" charset="0"/>
                <a:cs typeface="Segoe UI" pitchFamily="34" charset="0"/>
              </a:rPr>
              <a:t>(Web Hosting)</a:t>
            </a:r>
          </a:p>
        </p:txBody>
      </p:sp>
      <p:sp>
        <p:nvSpPr>
          <p:cNvPr id="7" name="Rectangle 6">
            <a:extLst>
              <a:ext uri="{FF2B5EF4-FFF2-40B4-BE49-F238E27FC236}">
                <a16:creationId xmlns:a16="http://schemas.microsoft.com/office/drawing/2014/main" id="{3C1BDB69-60B3-45F4-AA8D-B493733AAA29}"/>
              </a:ext>
            </a:extLst>
          </p:cNvPr>
          <p:cNvSpPr/>
          <p:nvPr/>
        </p:nvSpPr>
        <p:spPr>
          <a:xfrm>
            <a:off x="9462358" y="4724822"/>
            <a:ext cx="1584814" cy="127594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Tree>
    <p:extLst>
      <p:ext uri="{BB962C8B-B14F-4D97-AF65-F5344CB8AC3E}">
        <p14:creationId xmlns:p14="http://schemas.microsoft.com/office/powerpoint/2010/main" val="8437877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5000"/>
                                  </p:stCondLst>
                                  <p:childTnLst>
                                    <p:animEffect transition="out" filter="fade">
                                      <p:cBhvr>
                                        <p:cTn id="6" dur="500"/>
                                        <p:tgtEl>
                                          <p:spTgt spid="49"/>
                                        </p:tgtEl>
                                      </p:cBhvr>
                                    </p:animEffect>
                                    <p:set>
                                      <p:cBhvr>
                                        <p:cTn id="7" dur="1" fill="hold">
                                          <p:stCondLst>
                                            <p:cond delay="499"/>
                                          </p:stCondLst>
                                        </p:cTn>
                                        <p:tgtEl>
                                          <p:spTgt spid="49"/>
                                        </p:tgtEl>
                                        <p:attrNameLst>
                                          <p:attrName>style.visibility</p:attrName>
                                        </p:attrNameLst>
                                      </p:cBhvr>
                                      <p:to>
                                        <p:strVal val="hidden"/>
                                      </p:to>
                                    </p:set>
                                  </p:childTnLst>
                                </p:cTn>
                              </p:par>
                              <p:par>
                                <p:cTn id="8" presetID="10" presetClass="exit" presetSubtype="0" fill="hold" grpId="0" nodeType="withEffect">
                                  <p:stCondLst>
                                    <p:cond delay="5000"/>
                                  </p:stCondLst>
                                  <p:childTnLst>
                                    <p:animEffect transition="out" filter="fade">
                                      <p:cBhvr>
                                        <p:cTn id="9" dur="500"/>
                                        <p:tgtEl>
                                          <p:spTgt spid="50"/>
                                        </p:tgtEl>
                                      </p:cBhvr>
                                    </p:animEffect>
                                    <p:set>
                                      <p:cBhvr>
                                        <p:cTn id="10" dur="1" fill="hold">
                                          <p:stCondLst>
                                            <p:cond delay="499"/>
                                          </p:stCondLst>
                                        </p:cTn>
                                        <p:tgtEl>
                                          <p:spTgt spid="50"/>
                                        </p:tgtEl>
                                        <p:attrNameLst>
                                          <p:attrName>style.visibility</p:attrName>
                                        </p:attrNameLst>
                                      </p:cBhvr>
                                      <p:to>
                                        <p:strVal val="hidden"/>
                                      </p:to>
                                    </p:set>
                                  </p:childTnLst>
                                </p:cTn>
                              </p:par>
                              <p:par>
                                <p:cTn id="11" presetID="10" presetClass="exit" presetSubtype="0" fill="hold" grpId="0" nodeType="withEffect">
                                  <p:stCondLst>
                                    <p:cond delay="5000"/>
                                  </p:stCondLst>
                                  <p:childTnLst>
                                    <p:animEffect transition="out" filter="fade">
                                      <p:cBhvr>
                                        <p:cTn id="12" dur="500"/>
                                        <p:tgtEl>
                                          <p:spTgt spid="52"/>
                                        </p:tgtEl>
                                      </p:cBhvr>
                                    </p:animEffect>
                                    <p:set>
                                      <p:cBhvr>
                                        <p:cTn id="13" dur="1" fill="hold">
                                          <p:stCondLst>
                                            <p:cond delay="499"/>
                                          </p:stCondLst>
                                        </p:cTn>
                                        <p:tgtEl>
                                          <p:spTgt spid="52"/>
                                        </p:tgtEl>
                                        <p:attrNameLst>
                                          <p:attrName>style.visibility</p:attrName>
                                        </p:attrNameLst>
                                      </p:cBhvr>
                                      <p:to>
                                        <p:strVal val="hidden"/>
                                      </p:to>
                                    </p:set>
                                  </p:childTnLst>
                                </p:cTn>
                              </p:par>
                              <p:par>
                                <p:cTn id="14" presetID="10" presetClass="exit" presetSubtype="0" fill="hold" grpId="0" nodeType="withEffect">
                                  <p:stCondLst>
                                    <p:cond delay="5000"/>
                                  </p:stCondLst>
                                  <p:childTnLst>
                                    <p:animEffect transition="out" filter="fade">
                                      <p:cBhvr>
                                        <p:cTn id="15" dur="500"/>
                                        <p:tgtEl>
                                          <p:spTgt spid="53"/>
                                        </p:tgtEl>
                                      </p:cBhvr>
                                    </p:animEffect>
                                    <p:set>
                                      <p:cBhvr>
                                        <p:cTn id="16" dur="1" fill="hold">
                                          <p:stCondLst>
                                            <p:cond delay="499"/>
                                          </p:stCondLst>
                                        </p:cTn>
                                        <p:tgtEl>
                                          <p:spTgt spid="53"/>
                                        </p:tgtEl>
                                        <p:attrNameLst>
                                          <p:attrName>style.visibility</p:attrName>
                                        </p:attrNameLst>
                                      </p:cBhvr>
                                      <p:to>
                                        <p:strVal val="hidden"/>
                                      </p:to>
                                    </p:set>
                                  </p:childTnLst>
                                </p:cTn>
                              </p:par>
                              <p:par>
                                <p:cTn id="17" presetID="10" presetClass="exit" presetSubtype="0" fill="hold" grpId="0" nodeType="withEffect">
                                  <p:stCondLst>
                                    <p:cond delay="5000"/>
                                  </p:stCondLst>
                                  <p:childTnLst>
                                    <p:animEffect transition="out" filter="fade">
                                      <p:cBhvr>
                                        <p:cTn id="18" dur="500"/>
                                        <p:tgtEl>
                                          <p:spTgt spid="54"/>
                                        </p:tgtEl>
                                      </p:cBhvr>
                                    </p:animEffect>
                                    <p:set>
                                      <p:cBhvr>
                                        <p:cTn id="19" dur="1" fill="hold">
                                          <p:stCondLst>
                                            <p:cond delay="499"/>
                                          </p:stCondLst>
                                        </p:cTn>
                                        <p:tgtEl>
                                          <p:spTgt spid="54"/>
                                        </p:tgtEl>
                                        <p:attrNameLst>
                                          <p:attrName>style.visibility</p:attrName>
                                        </p:attrNameLst>
                                      </p:cBhvr>
                                      <p:to>
                                        <p:strVal val="hidden"/>
                                      </p:to>
                                    </p:set>
                                  </p:childTnLst>
                                </p:cTn>
                              </p:par>
                              <p:par>
                                <p:cTn id="20" presetID="10" presetClass="exit" presetSubtype="0" fill="hold" nodeType="withEffect">
                                  <p:stCondLst>
                                    <p:cond delay="5000"/>
                                  </p:stCondLst>
                                  <p:childTnLst>
                                    <p:animEffect transition="out" filter="fade">
                                      <p:cBhvr>
                                        <p:cTn id="21" dur="500"/>
                                        <p:tgtEl>
                                          <p:spTgt spid="59"/>
                                        </p:tgtEl>
                                      </p:cBhvr>
                                    </p:animEffect>
                                    <p:set>
                                      <p:cBhvr>
                                        <p:cTn id="22" dur="1" fill="hold">
                                          <p:stCondLst>
                                            <p:cond delay="499"/>
                                          </p:stCondLst>
                                        </p:cTn>
                                        <p:tgtEl>
                                          <p:spTgt spid="59"/>
                                        </p:tgtEl>
                                        <p:attrNameLst>
                                          <p:attrName>style.visibility</p:attrName>
                                        </p:attrNameLst>
                                      </p:cBhvr>
                                      <p:to>
                                        <p:strVal val="hidden"/>
                                      </p:to>
                                    </p:set>
                                  </p:childTnLst>
                                </p:cTn>
                              </p:par>
                              <p:par>
                                <p:cTn id="23" presetID="10" presetClass="exit" presetSubtype="0" fill="hold" nodeType="withEffect">
                                  <p:stCondLst>
                                    <p:cond delay="5000"/>
                                  </p:stCondLst>
                                  <p:childTnLst>
                                    <p:animEffect transition="out" filter="fade">
                                      <p:cBhvr>
                                        <p:cTn id="24" dur="500"/>
                                        <p:tgtEl>
                                          <p:spTgt spid="61"/>
                                        </p:tgtEl>
                                      </p:cBhvr>
                                    </p:animEffect>
                                    <p:set>
                                      <p:cBhvr>
                                        <p:cTn id="25" dur="1" fill="hold">
                                          <p:stCondLst>
                                            <p:cond delay="499"/>
                                          </p:stCondLst>
                                        </p:cTn>
                                        <p:tgtEl>
                                          <p:spTgt spid="61"/>
                                        </p:tgtEl>
                                        <p:attrNameLst>
                                          <p:attrName>style.visibility</p:attrName>
                                        </p:attrNameLst>
                                      </p:cBhvr>
                                      <p:to>
                                        <p:strVal val="hidden"/>
                                      </p:to>
                                    </p:set>
                                  </p:childTnLst>
                                </p:cTn>
                              </p:par>
                              <p:par>
                                <p:cTn id="26" presetID="10" presetClass="exit" presetSubtype="0" fill="hold" grpId="0" nodeType="withEffect">
                                  <p:stCondLst>
                                    <p:cond delay="5000"/>
                                  </p:stCondLst>
                                  <p:childTnLst>
                                    <p:animEffect transition="out" filter="fade">
                                      <p:cBhvr>
                                        <p:cTn id="27" dur="500"/>
                                        <p:tgtEl>
                                          <p:spTgt spid="63"/>
                                        </p:tgtEl>
                                      </p:cBhvr>
                                    </p:animEffect>
                                    <p:set>
                                      <p:cBhvr>
                                        <p:cTn id="28" dur="1" fill="hold">
                                          <p:stCondLst>
                                            <p:cond delay="499"/>
                                          </p:stCondLst>
                                        </p:cTn>
                                        <p:tgtEl>
                                          <p:spTgt spid="63"/>
                                        </p:tgtEl>
                                        <p:attrNameLst>
                                          <p:attrName>style.visibility</p:attrName>
                                        </p:attrNameLst>
                                      </p:cBhvr>
                                      <p:to>
                                        <p:strVal val="hidden"/>
                                      </p:to>
                                    </p:set>
                                  </p:childTnLst>
                                </p:cTn>
                              </p:par>
                              <p:par>
                                <p:cTn id="29" presetID="10" presetClass="exit" presetSubtype="0" fill="hold" nodeType="withEffect">
                                  <p:stCondLst>
                                    <p:cond delay="5000"/>
                                  </p:stCondLst>
                                  <p:childTnLst>
                                    <p:animEffect transition="out" filter="fade">
                                      <p:cBhvr>
                                        <p:cTn id="30" dur="500"/>
                                        <p:tgtEl>
                                          <p:spTgt spid="64"/>
                                        </p:tgtEl>
                                      </p:cBhvr>
                                    </p:animEffect>
                                    <p:set>
                                      <p:cBhvr>
                                        <p:cTn id="31" dur="1" fill="hold">
                                          <p:stCondLst>
                                            <p:cond delay="499"/>
                                          </p:stCondLst>
                                        </p:cTn>
                                        <p:tgtEl>
                                          <p:spTgt spid="64"/>
                                        </p:tgtEl>
                                        <p:attrNameLst>
                                          <p:attrName>style.visibility</p:attrName>
                                        </p:attrNameLst>
                                      </p:cBhvr>
                                      <p:to>
                                        <p:strVal val="hidden"/>
                                      </p:to>
                                    </p:set>
                                  </p:childTnLst>
                                </p:cTn>
                              </p:par>
                              <p:par>
                                <p:cTn id="32" presetID="10" presetClass="exit" presetSubtype="0" fill="hold" nodeType="withEffect">
                                  <p:stCondLst>
                                    <p:cond delay="5000"/>
                                  </p:stCondLst>
                                  <p:childTnLst>
                                    <p:animEffect transition="out" filter="fade">
                                      <p:cBhvr>
                                        <p:cTn id="33" dur="500"/>
                                        <p:tgtEl>
                                          <p:spTgt spid="65"/>
                                        </p:tgtEl>
                                      </p:cBhvr>
                                    </p:animEffect>
                                    <p:set>
                                      <p:cBhvr>
                                        <p:cTn id="34" dur="1" fill="hold">
                                          <p:stCondLst>
                                            <p:cond delay="499"/>
                                          </p:stCondLst>
                                        </p:cTn>
                                        <p:tgtEl>
                                          <p:spTgt spid="65"/>
                                        </p:tgtEl>
                                        <p:attrNameLst>
                                          <p:attrName>style.visibility</p:attrName>
                                        </p:attrNameLst>
                                      </p:cBhvr>
                                      <p:to>
                                        <p:strVal val="hidden"/>
                                      </p:to>
                                    </p:set>
                                  </p:childTnLst>
                                </p:cTn>
                              </p:par>
                              <p:par>
                                <p:cTn id="35" presetID="10" presetClass="exit" presetSubtype="0" fill="hold" grpId="0" nodeType="withEffect">
                                  <p:stCondLst>
                                    <p:cond delay="5000"/>
                                  </p:stCondLst>
                                  <p:childTnLst>
                                    <p:animEffect transition="out" filter="fade">
                                      <p:cBhvr>
                                        <p:cTn id="36" dur="500"/>
                                        <p:tgtEl>
                                          <p:spTgt spid="67"/>
                                        </p:tgtEl>
                                      </p:cBhvr>
                                    </p:animEffect>
                                    <p:set>
                                      <p:cBhvr>
                                        <p:cTn id="37" dur="1" fill="hold">
                                          <p:stCondLst>
                                            <p:cond delay="499"/>
                                          </p:stCondLst>
                                        </p:cTn>
                                        <p:tgtEl>
                                          <p:spTgt spid="67"/>
                                        </p:tgtEl>
                                        <p:attrNameLst>
                                          <p:attrName>style.visibility</p:attrName>
                                        </p:attrNameLst>
                                      </p:cBhvr>
                                      <p:to>
                                        <p:strVal val="hidden"/>
                                      </p:to>
                                    </p:set>
                                  </p:childTnLst>
                                </p:cTn>
                              </p:par>
                              <p:par>
                                <p:cTn id="38" presetID="10" presetClass="exit" presetSubtype="0" fill="hold" grpId="0" nodeType="withEffect">
                                  <p:stCondLst>
                                    <p:cond delay="5000"/>
                                  </p:stCondLst>
                                  <p:childTnLst>
                                    <p:animEffect transition="out" filter="fade">
                                      <p:cBhvr>
                                        <p:cTn id="39" dur="500"/>
                                        <p:tgtEl>
                                          <p:spTgt spid="68"/>
                                        </p:tgtEl>
                                      </p:cBhvr>
                                    </p:animEffect>
                                    <p:set>
                                      <p:cBhvr>
                                        <p:cTn id="40" dur="1" fill="hold">
                                          <p:stCondLst>
                                            <p:cond delay="499"/>
                                          </p:stCondLst>
                                        </p:cTn>
                                        <p:tgtEl>
                                          <p:spTgt spid="68"/>
                                        </p:tgtEl>
                                        <p:attrNameLst>
                                          <p:attrName>style.visibility</p:attrName>
                                        </p:attrNameLst>
                                      </p:cBhvr>
                                      <p:to>
                                        <p:strVal val="hidden"/>
                                      </p:to>
                                    </p:set>
                                  </p:childTnLst>
                                </p:cTn>
                              </p:par>
                              <p:par>
                                <p:cTn id="41" presetID="10" presetClass="exit" presetSubtype="0" fill="hold" nodeType="withEffect">
                                  <p:stCondLst>
                                    <p:cond delay="5000"/>
                                  </p:stCondLst>
                                  <p:childTnLst>
                                    <p:animEffect transition="out" filter="fade">
                                      <p:cBhvr>
                                        <p:cTn id="42" dur="500"/>
                                        <p:tgtEl>
                                          <p:spTgt spid="70"/>
                                        </p:tgtEl>
                                      </p:cBhvr>
                                    </p:animEffect>
                                    <p:set>
                                      <p:cBhvr>
                                        <p:cTn id="43" dur="1" fill="hold">
                                          <p:stCondLst>
                                            <p:cond delay="499"/>
                                          </p:stCondLst>
                                        </p:cTn>
                                        <p:tgtEl>
                                          <p:spTgt spid="70"/>
                                        </p:tgtEl>
                                        <p:attrNameLst>
                                          <p:attrName>style.visibility</p:attrName>
                                        </p:attrNameLst>
                                      </p:cBhvr>
                                      <p:to>
                                        <p:strVal val="hidden"/>
                                      </p:to>
                                    </p:set>
                                  </p:childTnLst>
                                </p:cTn>
                              </p:par>
                              <p:par>
                                <p:cTn id="44" presetID="10" presetClass="exit" presetSubtype="0" fill="hold" grpId="0" nodeType="withEffect">
                                  <p:stCondLst>
                                    <p:cond delay="5000"/>
                                  </p:stCondLst>
                                  <p:childTnLst>
                                    <p:animEffect transition="out" filter="fad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10" presetClass="exit" presetSubtype="0" fill="hold" grpId="0" nodeType="withEffect">
                                  <p:stCondLst>
                                    <p:cond delay="5000"/>
                                  </p:stCondLst>
                                  <p:childTnLst>
                                    <p:animEffect transition="out" filter="fade">
                                      <p:cBhvr>
                                        <p:cTn id="48" dur="500"/>
                                        <p:tgtEl>
                                          <p:spTgt spid="75"/>
                                        </p:tgtEl>
                                      </p:cBhvr>
                                    </p:animEffect>
                                    <p:set>
                                      <p:cBhvr>
                                        <p:cTn id="49" dur="1" fill="hold">
                                          <p:stCondLst>
                                            <p:cond delay="499"/>
                                          </p:stCondLst>
                                        </p:cTn>
                                        <p:tgtEl>
                                          <p:spTgt spid="75"/>
                                        </p:tgtEl>
                                        <p:attrNameLst>
                                          <p:attrName>style.visibility</p:attrName>
                                        </p:attrNameLst>
                                      </p:cBhvr>
                                      <p:to>
                                        <p:strVal val="hidden"/>
                                      </p:to>
                                    </p:set>
                                  </p:childTnLst>
                                </p:cTn>
                              </p:par>
                              <p:par>
                                <p:cTn id="50" presetID="10" presetClass="exit" presetSubtype="0" fill="hold" grpId="0" nodeType="withEffect">
                                  <p:stCondLst>
                                    <p:cond delay="5000"/>
                                  </p:stCondLst>
                                  <p:childTnLst>
                                    <p:animEffect transition="out" filter="fade">
                                      <p:cBhvr>
                                        <p:cTn id="51" dur="500"/>
                                        <p:tgtEl>
                                          <p:spTgt spid="76"/>
                                        </p:tgtEl>
                                      </p:cBhvr>
                                    </p:animEffect>
                                    <p:set>
                                      <p:cBhvr>
                                        <p:cTn id="52" dur="1" fill="hold">
                                          <p:stCondLst>
                                            <p:cond delay="499"/>
                                          </p:stCondLst>
                                        </p:cTn>
                                        <p:tgtEl>
                                          <p:spTgt spid="76"/>
                                        </p:tgtEl>
                                        <p:attrNameLst>
                                          <p:attrName>style.visibility</p:attrName>
                                        </p:attrNameLst>
                                      </p:cBhvr>
                                      <p:to>
                                        <p:strVal val="hidden"/>
                                      </p:to>
                                    </p:set>
                                  </p:childTnLst>
                                </p:cTn>
                              </p:par>
                              <p:par>
                                <p:cTn id="53" presetID="10" presetClass="exit" presetSubtype="0" fill="hold" grpId="0" nodeType="withEffect">
                                  <p:stCondLst>
                                    <p:cond delay="5000"/>
                                  </p:stCondLst>
                                  <p:childTnLst>
                                    <p:animEffect transition="out" filter="fade">
                                      <p:cBhvr>
                                        <p:cTn id="54" dur="500"/>
                                        <p:tgtEl>
                                          <p:spTgt spid="77"/>
                                        </p:tgtEl>
                                      </p:cBhvr>
                                    </p:animEffect>
                                    <p:set>
                                      <p:cBhvr>
                                        <p:cTn id="55" dur="1" fill="hold">
                                          <p:stCondLst>
                                            <p:cond delay="499"/>
                                          </p:stCondLst>
                                        </p:cTn>
                                        <p:tgtEl>
                                          <p:spTgt spid="77"/>
                                        </p:tgtEl>
                                        <p:attrNameLst>
                                          <p:attrName>style.visibility</p:attrName>
                                        </p:attrNameLst>
                                      </p:cBhvr>
                                      <p:to>
                                        <p:strVal val="hidden"/>
                                      </p:to>
                                    </p:set>
                                  </p:childTnLst>
                                </p:cTn>
                              </p:par>
                              <p:par>
                                <p:cTn id="56" presetID="10" presetClass="exit" presetSubtype="0" fill="hold" grpId="0" nodeType="withEffect">
                                  <p:stCondLst>
                                    <p:cond delay="5000"/>
                                  </p:stCondLst>
                                  <p:childTnLst>
                                    <p:animEffect transition="out" filter="fade">
                                      <p:cBhvr>
                                        <p:cTn id="57" dur="500"/>
                                        <p:tgtEl>
                                          <p:spTgt spid="60"/>
                                        </p:tgtEl>
                                      </p:cBhvr>
                                    </p:animEffect>
                                    <p:set>
                                      <p:cBhvr>
                                        <p:cTn id="58" dur="1" fill="hold">
                                          <p:stCondLst>
                                            <p:cond delay="499"/>
                                          </p:stCondLst>
                                        </p:cTn>
                                        <p:tgtEl>
                                          <p:spTgt spid="60"/>
                                        </p:tgtEl>
                                        <p:attrNameLst>
                                          <p:attrName>style.visibility</p:attrName>
                                        </p:attrNameLst>
                                      </p:cBhvr>
                                      <p:to>
                                        <p:strVal val="hidden"/>
                                      </p:to>
                                    </p:set>
                                  </p:childTnLst>
                                </p:cTn>
                              </p:par>
                              <p:par>
                                <p:cTn id="59" presetID="10" presetClass="exit" presetSubtype="0" fill="hold" grpId="0" nodeType="withEffect">
                                  <p:stCondLst>
                                    <p:cond delay="5000"/>
                                  </p:stCondLst>
                                  <p:childTnLst>
                                    <p:animEffect transition="out" filter="fade">
                                      <p:cBhvr>
                                        <p:cTn id="60" dur="500"/>
                                        <p:tgtEl>
                                          <p:spTgt spid="41"/>
                                        </p:tgtEl>
                                      </p:cBhvr>
                                    </p:animEffect>
                                    <p:set>
                                      <p:cBhvr>
                                        <p:cTn id="61" dur="1" fill="hold">
                                          <p:stCondLst>
                                            <p:cond delay="499"/>
                                          </p:stCondLst>
                                        </p:cTn>
                                        <p:tgtEl>
                                          <p:spTgt spid="41"/>
                                        </p:tgtEl>
                                        <p:attrNameLst>
                                          <p:attrName>style.visibility</p:attrName>
                                        </p:attrNameLst>
                                      </p:cBhvr>
                                      <p:to>
                                        <p:strVal val="hidden"/>
                                      </p:to>
                                    </p:set>
                                  </p:childTnLst>
                                </p:cTn>
                              </p:par>
                              <p:par>
                                <p:cTn id="62" presetID="10" presetClass="entr" presetSubtype="0" fill="hold" grpId="0" nodeType="withEffect">
                                  <p:stCondLst>
                                    <p:cond delay="5000"/>
                                  </p:stCondLst>
                                  <p:childTnLst>
                                    <p:set>
                                      <p:cBhvr>
                                        <p:cTn id="63" dur="1" fill="hold">
                                          <p:stCondLst>
                                            <p:cond delay="0"/>
                                          </p:stCondLst>
                                        </p:cTn>
                                        <p:tgtEl>
                                          <p:spTgt spid="43"/>
                                        </p:tgtEl>
                                        <p:attrNameLst>
                                          <p:attrName>style.visibility</p:attrName>
                                        </p:attrNameLst>
                                      </p:cBhvr>
                                      <p:to>
                                        <p:strVal val="visible"/>
                                      </p:to>
                                    </p:set>
                                    <p:animEffect transition="in" filter="fade">
                                      <p:cBhvr>
                                        <p:cTn id="64"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2" grpId="0" animBg="1"/>
      <p:bldP spid="53" grpId="0" animBg="1"/>
      <p:bldP spid="54" grpId="0" animBg="1"/>
      <p:bldP spid="63" grpId="0" animBg="1"/>
      <p:bldP spid="67" grpId="0" animBg="1"/>
      <p:bldP spid="68" grpId="0" animBg="1"/>
      <p:bldP spid="74" grpId="0" animBg="1"/>
      <p:bldP spid="75" grpId="0"/>
      <p:bldP spid="76" grpId="0"/>
      <p:bldP spid="77" grpId="0"/>
      <p:bldP spid="60" grpId="0" animBg="1"/>
      <p:bldP spid="41" grpId="0"/>
      <p:bldP spid="4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p:txBody>
          <a:bodyPr/>
          <a:lstStyle/>
          <a:p>
            <a:r>
              <a:rPr lang="en-US" dirty="0"/>
              <a:t>Today’s App Architecture: Web Application</a:t>
            </a:r>
          </a:p>
        </p:txBody>
      </p:sp>
      <p:sp>
        <p:nvSpPr>
          <p:cNvPr id="43" name="TextBox 42">
            <a:extLst>
              <a:ext uri="{FF2B5EF4-FFF2-40B4-BE49-F238E27FC236}">
                <a16:creationId xmlns:a16="http://schemas.microsoft.com/office/drawing/2014/main" id="{35BA7DCA-9896-4101-A72B-8BBBD8D0AD1B}"/>
              </a:ext>
            </a:extLst>
          </p:cNvPr>
          <p:cNvSpPr txBox="1"/>
          <p:nvPr/>
        </p:nvSpPr>
        <p:spPr>
          <a:xfrm>
            <a:off x="371475" y="1729194"/>
            <a:ext cx="6581775" cy="3894912"/>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"1104"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"issue_id"</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58698</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"issue_title"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"Build fails with current mpv"</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"issue_num"</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184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"repo_id"</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0001</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"repo_name"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"created_datetime"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"2020-03-19T12:00:02Z"</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"lastupdated_datetime"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"2020-03-19T12:00:02Z"</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"issue_url"</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"https://github.com/&lt;&gt;/&lt;&gt;/issues/184"</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"last_state"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"opened"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1" dirty="0">
                <a:solidFill>
                  <a:srgbClr val="9CDCFE"/>
                </a:solidFill>
                <a:effectLst/>
                <a:latin typeface="Consolas" panose="020B0609020204030204" pitchFamily="49" charset="0"/>
              </a:rPr>
              <a:t>"NER"</a:t>
            </a:r>
            <a:r>
              <a:rPr lang="en-US" b="1" dirty="0">
                <a:solidFill>
                  <a:srgbClr val="D4D4D4"/>
                </a:solidFill>
                <a:effectLst/>
                <a:latin typeface="Consolas" panose="020B0609020204030204" pitchFamily="49" charset="0"/>
              </a:rPr>
              <a:t>: [</a:t>
            </a:r>
          </a:p>
          <a:p>
            <a:r>
              <a:rPr lang="en-US" b="1" dirty="0">
                <a:solidFill>
                  <a:srgbClr val="D4D4D4"/>
                </a:solidFill>
                <a:effectLst/>
                <a:latin typeface="Consolas" panose="020B0609020204030204" pitchFamily="49" charset="0"/>
              </a:rPr>
              <a:t>    </a:t>
            </a:r>
            <a:r>
              <a:rPr lang="en-US" b="1" dirty="0">
                <a:solidFill>
                  <a:srgbClr val="CE9178"/>
                </a:solidFill>
                <a:effectLst/>
                <a:latin typeface="Consolas" panose="020B0609020204030204" pitchFamily="49" charset="0"/>
              </a:rPr>
              <a:t>"Build"</a:t>
            </a:r>
            <a:r>
              <a:rPr lang="en-US" b="1" dirty="0">
                <a:solidFill>
                  <a:srgbClr val="D4D4D4"/>
                </a:solidFill>
                <a:effectLst/>
                <a:latin typeface="Consolas" panose="020B0609020204030204" pitchFamily="49" charset="0"/>
              </a:rPr>
              <a:t>,</a:t>
            </a:r>
          </a:p>
          <a:p>
            <a:r>
              <a:rPr lang="en-US" b="1" dirty="0">
                <a:solidFill>
                  <a:srgbClr val="D4D4D4"/>
                </a:solidFill>
                <a:effectLst/>
                <a:latin typeface="Consolas" panose="020B0609020204030204" pitchFamily="49" charset="0"/>
              </a:rPr>
              <a:t>    </a:t>
            </a:r>
            <a:r>
              <a:rPr lang="en-US" b="1" dirty="0">
                <a:solidFill>
                  <a:srgbClr val="CE9178"/>
                </a:solidFill>
                <a:effectLst/>
                <a:latin typeface="Consolas" panose="020B0609020204030204" pitchFamily="49" charset="0"/>
              </a:rPr>
              <a:t>"current mpv"</a:t>
            </a:r>
            <a:endParaRPr lang="en-US" b="1"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39979245-33E5-4C35-80D1-CC7A3005D9D6}"/>
              </a:ext>
            </a:extLst>
          </p:cNvPr>
          <p:cNvSpPr txBox="1"/>
          <p:nvPr/>
        </p:nvSpPr>
        <p:spPr>
          <a:xfrm>
            <a:off x="7328591" y="1629263"/>
            <a:ext cx="4653859" cy="4524315"/>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defPPr>
              <a:defRPr lang="en-US"/>
            </a:defPPr>
            <a:lvl1pPr>
              <a:defRPr sz="2000" b="1">
                <a:gradFill>
                  <a:gsLst>
                    <a:gs pos="2917">
                      <a:schemeClr val="tx1"/>
                    </a:gs>
                    <a:gs pos="30000">
                      <a:schemeClr val="tx1"/>
                    </a:gs>
                  </a:gsLst>
                  <a:lin ang="5400000" scaled="0"/>
                </a:gradFill>
              </a:defRPr>
            </a:lvl1pPr>
          </a:lstStyle>
          <a:p>
            <a:r>
              <a:rPr lang="en-US" sz="2100" b="1" dirty="0">
                <a:gradFill>
                  <a:gsLst>
                    <a:gs pos="2917">
                      <a:schemeClr val="tx1"/>
                    </a:gs>
                    <a:gs pos="30000">
                      <a:schemeClr val="tx1"/>
                    </a:gs>
                  </a:gsLst>
                  <a:lin ang="5400000" scaled="0"/>
                </a:gradFill>
              </a:rPr>
              <a:t>Opportunities</a:t>
            </a:r>
          </a:p>
          <a:p>
            <a:pPr marL="342900" indent="-342900">
              <a:buFont typeface="Arial" panose="020B0604020202020204" pitchFamily="34" charset="0"/>
              <a:buChar char="•"/>
            </a:pPr>
            <a:r>
              <a:rPr lang="en-US" sz="2100" b="0" dirty="0">
                <a:gradFill>
                  <a:gsLst>
                    <a:gs pos="2917">
                      <a:schemeClr val="tx1"/>
                    </a:gs>
                    <a:gs pos="30000">
                      <a:schemeClr val="tx1"/>
                    </a:gs>
                  </a:gsLst>
                  <a:lin ang="5400000" scaled="0"/>
                </a:gradFill>
              </a:rPr>
              <a:t>Aggregating Issue Types by Key Phrase</a:t>
            </a:r>
          </a:p>
          <a:p>
            <a:pPr marL="342900" indent="-342900">
              <a:buFont typeface="Arial" panose="020B0604020202020204" pitchFamily="34" charset="0"/>
              <a:buChar char="•"/>
            </a:pPr>
            <a:r>
              <a:rPr lang="en-US" sz="2100" b="0" dirty="0"/>
              <a:t>Create a list of the most recent issues</a:t>
            </a:r>
          </a:p>
          <a:p>
            <a:pPr marL="342900" indent="-342900">
              <a:buFont typeface="Arial" panose="020B0604020202020204" pitchFamily="34" charset="0"/>
              <a:buChar char="•"/>
            </a:pPr>
            <a:r>
              <a:rPr lang="en-US" sz="2100" b="0" dirty="0"/>
              <a:t>Pull all issues related to “mpv”</a:t>
            </a:r>
          </a:p>
          <a:p>
            <a:pPr marL="342900" indent="-342900">
              <a:buFont typeface="Arial" panose="020B0604020202020204" pitchFamily="34" charset="0"/>
              <a:buChar char="•"/>
            </a:pPr>
            <a:r>
              <a:rPr lang="en-US" sz="2100" b="0" dirty="0"/>
              <a:t>Explore Individual Issues, with links back to individual issues</a:t>
            </a:r>
          </a:p>
          <a:p>
            <a:pPr marL="342900" indent="-342900">
              <a:buFont typeface="Arial" panose="020B0604020202020204" pitchFamily="34" charset="0"/>
              <a:buChar char="•"/>
            </a:pPr>
            <a:r>
              <a:rPr lang="en-US" sz="2100" b="0" dirty="0"/>
              <a:t>Calculate metrics on top of repos</a:t>
            </a:r>
          </a:p>
          <a:p>
            <a:pPr marL="800083" lvl="1" indent="-342900">
              <a:buFont typeface="Arial" panose="020B0604020202020204" pitchFamily="34" charset="0"/>
              <a:buChar char="•"/>
            </a:pPr>
            <a:r>
              <a:rPr lang="en-US" sz="2100" b="0" dirty="0">
                <a:gradFill>
                  <a:gsLst>
                    <a:gs pos="2917">
                      <a:schemeClr val="tx1"/>
                    </a:gs>
                    <a:gs pos="30000">
                      <a:schemeClr val="tx1"/>
                    </a:gs>
                  </a:gsLst>
                  <a:lin ang="5400000" scaled="0"/>
                </a:gradFill>
              </a:rPr>
              <a:t>Issues by Day</a:t>
            </a:r>
          </a:p>
          <a:p>
            <a:pPr marL="800083" lvl="1" indent="-342900">
              <a:buFont typeface="Arial" panose="020B0604020202020204" pitchFamily="34" charset="0"/>
              <a:buChar char="•"/>
            </a:pPr>
            <a:r>
              <a:rPr lang="en-US" sz="2100" dirty="0">
                <a:gradFill>
                  <a:gsLst>
                    <a:gs pos="2917">
                      <a:schemeClr val="tx1"/>
                    </a:gs>
                    <a:gs pos="30000">
                      <a:schemeClr val="tx1"/>
                    </a:gs>
                  </a:gsLst>
                  <a:lin ang="5400000" scaled="0"/>
                </a:gradFill>
              </a:rPr>
              <a:t>Time to close</a:t>
            </a:r>
          </a:p>
          <a:p>
            <a:pPr marL="800083" lvl="1" indent="-342900">
              <a:buFont typeface="Arial" panose="020B0604020202020204" pitchFamily="34" charset="0"/>
              <a:buChar char="•"/>
            </a:pPr>
            <a:endParaRPr lang="en-US" sz="2100" dirty="0">
              <a:gradFill>
                <a:gsLst>
                  <a:gs pos="2917">
                    <a:schemeClr val="tx1"/>
                  </a:gs>
                  <a:gs pos="30000">
                    <a:schemeClr val="tx1"/>
                  </a:gs>
                </a:gsLst>
                <a:lin ang="5400000" scaled="0"/>
              </a:gradFill>
            </a:endParaRPr>
          </a:p>
          <a:p>
            <a:pPr marL="800083" lvl="1" indent="-342900">
              <a:buFont typeface="Arial" panose="020B0604020202020204" pitchFamily="34" charset="0"/>
              <a:buChar char="•"/>
            </a:pPr>
            <a:endParaRPr lang="en-US" sz="2100" b="0" dirty="0">
              <a:gradFill>
                <a:gsLst>
                  <a:gs pos="2917">
                    <a:schemeClr val="tx1"/>
                  </a:gs>
                  <a:gs pos="30000">
                    <a:schemeClr val="tx1"/>
                  </a:gs>
                </a:gsLst>
                <a:lin ang="5400000" scaled="0"/>
              </a:gradFill>
            </a:endParaRPr>
          </a:p>
          <a:p>
            <a:pPr marL="342900" indent="-342900">
              <a:buFont typeface="Arial" panose="020B0604020202020204" pitchFamily="34" charset="0"/>
              <a:buChar char="•"/>
            </a:pPr>
            <a:endParaRPr lang="en-US" sz="2100" b="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72882896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457200"/>
            <a:ext cx="11018520" cy="553998"/>
          </a:xfrm>
          <a:prstGeom prst="rect">
            <a:avLst/>
          </a:prstGeom>
        </p:spPr>
        <p:txBody>
          <a:bodyPr wrap="square" anchor="t">
            <a:normAutofit/>
          </a:bodyPr>
          <a:lstStyle/>
          <a:p>
            <a:r>
              <a:rPr lang="en-US" sz="3600" b="1" dirty="0">
                <a:solidFill>
                  <a:schemeClr val="tx1"/>
                </a:solidFill>
              </a:rPr>
              <a:t>Web Application: </a:t>
            </a:r>
            <a:r>
              <a:rPr lang="en-US" sz="3600" dirty="0">
                <a:solidFill>
                  <a:schemeClr val="tx1"/>
                </a:solidFill>
              </a:rPr>
              <a:t>App Services 101</a:t>
            </a:r>
            <a:endParaRPr lang="en-US" sz="3600" b="1" dirty="0">
              <a:solidFill>
                <a:schemeClr val="tx1"/>
              </a:solidFill>
            </a:endParaRPr>
          </a:p>
        </p:txBody>
      </p:sp>
      <p:sp>
        <p:nvSpPr>
          <p:cNvPr id="16" name="Text Placeholder 2">
            <a:extLst>
              <a:ext uri="{FF2B5EF4-FFF2-40B4-BE49-F238E27FC236}">
                <a16:creationId xmlns:a16="http://schemas.microsoft.com/office/drawing/2014/main" id="{1C9AEE25-15D2-4C19-924F-AD47439EB45C}"/>
              </a:ext>
            </a:extLst>
          </p:cNvPr>
          <p:cNvSpPr>
            <a:spLocks noGrp="1"/>
          </p:cNvSpPr>
          <p:nvPr>
            <p:ph sz="quarter" idx="12"/>
          </p:nvPr>
        </p:nvSpPr>
        <p:spPr>
          <a:xfrm>
            <a:off x="584200" y="1435100"/>
            <a:ext cx="6083300" cy="4833938"/>
          </a:xfrm>
          <a:prstGeom prst="rect">
            <a:avLst/>
          </a:prstGeom>
        </p:spPr>
        <p:txBody>
          <a:bodyPr wrap="square">
            <a:normAutofit/>
          </a:bodyPr>
          <a:lstStyle/>
          <a:p>
            <a:pPr marL="0" indent="0">
              <a:lnSpc>
                <a:spcPct val="90000"/>
              </a:lnSpc>
              <a:buNone/>
            </a:pPr>
            <a:r>
              <a:rPr lang="en-US" b="1" dirty="0">
                <a:gradFill>
                  <a:gsLst>
                    <a:gs pos="1250">
                      <a:schemeClr val="tx1"/>
                    </a:gs>
                    <a:gs pos="100000">
                      <a:schemeClr val="tx1"/>
                    </a:gs>
                  </a:gsLst>
                  <a:lin ang="5400000" scaled="0"/>
                </a:gradFill>
              </a:rPr>
              <a:t>What is App Service?</a:t>
            </a:r>
          </a:p>
          <a:p>
            <a:pPr marL="457200" indent="-457200">
              <a:lnSpc>
                <a:spcPct val="90000"/>
              </a:lnSpc>
              <a:buFont typeface="Arial" panose="020B0604020202020204" pitchFamily="34" charset="0"/>
              <a:buChar char="•"/>
            </a:pPr>
            <a:r>
              <a:rPr lang="en-US" sz="2000" dirty="0"/>
              <a:t>build and host web apps, mobile back ends, and RESTful APIs</a:t>
            </a:r>
          </a:p>
          <a:p>
            <a:pPr>
              <a:lnSpc>
                <a:spcPct val="90000"/>
              </a:lnSpc>
            </a:pPr>
            <a:endParaRPr lang="en-US" sz="2000" b="1" dirty="0">
              <a:gradFill>
                <a:gsLst>
                  <a:gs pos="1250">
                    <a:schemeClr val="tx1"/>
                  </a:gs>
                  <a:gs pos="100000">
                    <a:schemeClr val="tx1"/>
                  </a:gs>
                </a:gsLst>
                <a:lin ang="5400000" scaled="0"/>
              </a:gradFill>
            </a:endParaRPr>
          </a:p>
          <a:p>
            <a:pPr marL="0" indent="0">
              <a:lnSpc>
                <a:spcPct val="90000"/>
              </a:lnSpc>
              <a:buNone/>
            </a:pPr>
            <a:r>
              <a:rPr lang="en-US" b="1" dirty="0"/>
              <a:t>Key Features</a:t>
            </a:r>
            <a:endParaRPr lang="en-US" b="1" dirty="0">
              <a:gradFill>
                <a:gsLst>
                  <a:gs pos="1250">
                    <a:schemeClr val="tx1"/>
                  </a:gs>
                  <a:gs pos="100000">
                    <a:schemeClr val="tx1"/>
                  </a:gs>
                </a:gsLst>
                <a:lin ang="5400000" scaled="0"/>
              </a:gradFill>
            </a:endParaRPr>
          </a:p>
          <a:p>
            <a:pPr marL="457200" lvl="0" indent="-457200" fontAlgn="ctr">
              <a:lnSpc>
                <a:spcPct val="90000"/>
              </a:lnSpc>
              <a:buFont typeface="Arial" panose="020B0604020202020204" pitchFamily="34" charset="0"/>
              <a:buChar char="•"/>
            </a:pPr>
            <a:r>
              <a:rPr lang="en-US" sz="2000" dirty="0">
                <a:gradFill>
                  <a:gsLst>
                    <a:gs pos="1250">
                      <a:schemeClr val="tx1"/>
                    </a:gs>
                    <a:gs pos="100000">
                      <a:schemeClr val="tx1"/>
                    </a:gs>
                  </a:gsLst>
                  <a:lin ang="5400000" scaled="0"/>
                </a:gradFill>
              </a:rPr>
              <a:t>Can host an application for free and scale up from there!</a:t>
            </a:r>
          </a:p>
          <a:p>
            <a:pPr marL="457200" lvl="0" indent="-457200" fontAlgn="ctr">
              <a:lnSpc>
                <a:spcPct val="90000"/>
              </a:lnSpc>
              <a:buFont typeface="Arial" panose="020B0604020202020204" pitchFamily="34" charset="0"/>
              <a:buChar char="•"/>
            </a:pPr>
            <a:r>
              <a:rPr lang="en-US" sz="2000" dirty="0"/>
              <a:t>Deploy from </a:t>
            </a:r>
            <a:r>
              <a:rPr lang="en-US" sz="2000" dirty="0">
                <a:gradFill>
                  <a:gsLst>
                    <a:gs pos="1250">
                      <a:schemeClr val="tx1"/>
                    </a:gs>
                    <a:gs pos="100000">
                      <a:schemeClr val="tx1"/>
                    </a:gs>
                  </a:gsLst>
                  <a:lin ang="5400000" scaled="0"/>
                </a:gradFill>
              </a:rPr>
              <a:t>CLI, VS Code, Portal (via</a:t>
            </a:r>
            <a:r>
              <a:rPr lang="en-US" sz="2000" dirty="0"/>
              <a:t> </a:t>
            </a:r>
            <a:r>
              <a:rPr lang="en-US" sz="2000" dirty="0">
                <a:gradFill>
                  <a:gsLst>
                    <a:gs pos="1250">
                      <a:schemeClr val="tx1"/>
                    </a:gs>
                    <a:gs pos="100000">
                      <a:schemeClr val="tx1"/>
                    </a:gs>
                  </a:gsLst>
                  <a:lin ang="5400000" scaled="0"/>
                </a:gradFill>
              </a:rPr>
              <a:t>GitHub and other paths)</a:t>
            </a:r>
          </a:p>
          <a:p>
            <a:pPr marL="457200" lvl="0" indent="-457200" fontAlgn="ctr">
              <a:lnSpc>
                <a:spcPct val="90000"/>
              </a:lnSpc>
              <a:buFont typeface="Arial" panose="020B0604020202020204" pitchFamily="34" charset="0"/>
              <a:buChar char="•"/>
            </a:pPr>
            <a:r>
              <a:rPr lang="en-US" sz="2000" dirty="0"/>
              <a:t>Staging Slots so you don’t need to deploy straight to production</a:t>
            </a:r>
          </a:p>
          <a:p>
            <a:pPr marL="457200" lvl="0" indent="-457200" fontAlgn="ctr">
              <a:lnSpc>
                <a:spcPct val="90000"/>
              </a:lnSpc>
              <a:buFont typeface="Arial" panose="020B0604020202020204" pitchFamily="34" charset="0"/>
              <a:buChar char="•"/>
            </a:pPr>
            <a:r>
              <a:rPr lang="en-US" sz="2000" dirty="0">
                <a:gradFill>
                  <a:gsLst>
                    <a:gs pos="1250">
                      <a:schemeClr val="tx1"/>
                    </a:gs>
                    <a:gs pos="100000">
                      <a:schemeClr val="tx1"/>
                    </a:gs>
                  </a:gsLst>
                  <a:lin ang="5400000" scaled="0"/>
                </a:gradFill>
              </a:rPr>
              <a:t>Supports both Linux and Windows</a:t>
            </a:r>
          </a:p>
        </p:txBody>
      </p:sp>
      <p:pic>
        <p:nvPicPr>
          <p:cNvPr id="5" name="Picture 6" descr="Related image">
            <a:extLst>
              <a:ext uri="{FF2B5EF4-FFF2-40B4-BE49-F238E27FC236}">
                <a16:creationId xmlns:a16="http://schemas.microsoft.com/office/drawing/2014/main" id="{833CF401-2C11-4417-BFF8-5E525811AE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513" r="11377"/>
          <a:stretch/>
        </p:blipFill>
        <p:spPr bwMode="auto">
          <a:xfrm>
            <a:off x="7488914" y="1304925"/>
            <a:ext cx="4215969" cy="3918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59863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490" y="2606917"/>
            <a:ext cx="7926210" cy="886397"/>
          </a:xfrm>
        </p:spPr>
        <p:txBody>
          <a:bodyPr/>
          <a:lstStyle/>
          <a:p>
            <a:r>
              <a:rPr lang="en-US" dirty="0">
                <a:solidFill>
                  <a:srgbClr val="0078D4"/>
                </a:solidFill>
              </a:rPr>
              <a:t>Web Application Demo</a:t>
            </a:r>
            <a:br>
              <a:rPr lang="en-US" dirty="0">
                <a:solidFill>
                  <a:srgbClr val="0078D4"/>
                </a:solidFill>
              </a:rPr>
            </a:br>
            <a:r>
              <a:rPr lang="en-US" sz="2800" dirty="0"/>
              <a:t>Step 4 – Build WebApp to read/visualize data</a:t>
            </a:r>
          </a:p>
        </p:txBody>
      </p:sp>
      <p:sp>
        <p:nvSpPr>
          <p:cNvPr id="3" name="Rectangle 2">
            <a:extLst>
              <a:ext uri="{FF2B5EF4-FFF2-40B4-BE49-F238E27FC236}">
                <a16:creationId xmlns:a16="http://schemas.microsoft.com/office/drawing/2014/main" id="{3192D3CA-7083-468B-A64F-51581C7BBC90}"/>
              </a:ext>
            </a:extLst>
          </p:cNvPr>
          <p:cNvSpPr/>
          <p:nvPr/>
        </p:nvSpPr>
        <p:spPr>
          <a:xfrm>
            <a:off x="910975" y="3717396"/>
            <a:ext cx="6473952" cy="1381077"/>
          </a:xfrm>
          <a:prstGeom prst="rect">
            <a:avLst/>
          </a:prstGeom>
        </p:spPr>
        <p:txBody>
          <a:bodyPr wrap="square">
            <a:noAutofit/>
          </a:bodyPr>
          <a:lstStyle/>
          <a:p>
            <a:pPr marL="342900" indent="-342900">
              <a:buFont typeface="+mj-lt"/>
              <a:buAutoNum type="arabicPeriod"/>
            </a:pPr>
            <a:r>
              <a:rPr lang="en-US" sz="2000" dirty="0">
                <a:gradFill>
                  <a:gsLst>
                    <a:gs pos="2917">
                      <a:schemeClr val="tx1"/>
                    </a:gs>
                    <a:gs pos="30000">
                      <a:schemeClr val="tx1"/>
                    </a:gs>
                  </a:gsLst>
                  <a:lin ang="5400000" scaled="0"/>
                </a:gradFill>
              </a:rPr>
              <a:t>Build a WebApp that can read from the DB using the new Python SDK</a:t>
            </a:r>
          </a:p>
          <a:p>
            <a:pPr marL="342900" indent="-342900">
              <a:buFont typeface="+mj-lt"/>
              <a:buAutoNum type="arabicPeriod"/>
            </a:pPr>
            <a:r>
              <a:rPr lang="en-US" sz="2000" dirty="0">
                <a:gradFill>
                  <a:gsLst>
                    <a:gs pos="2917">
                      <a:schemeClr val="tx1"/>
                    </a:gs>
                    <a:gs pos="30000">
                      <a:schemeClr val="tx1"/>
                    </a:gs>
                  </a:gsLst>
                  <a:lin ang="5400000" scaled="0"/>
                </a:gradFill>
              </a:rPr>
              <a:t>Visualize the data for any public Repo taking a Repo Name or ID</a:t>
            </a:r>
          </a:p>
        </p:txBody>
      </p:sp>
    </p:spTree>
    <p:extLst>
      <p:ext uri="{BB962C8B-B14F-4D97-AF65-F5344CB8AC3E}">
        <p14:creationId xmlns:p14="http://schemas.microsoft.com/office/powerpoint/2010/main" val="3271944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ABCF31-4F6E-4E94-8207-3674D332441A}"/>
              </a:ext>
            </a:extLst>
          </p:cNvPr>
          <p:cNvSpPr>
            <a:spLocks noGrp="1"/>
          </p:cNvSpPr>
          <p:nvPr>
            <p:ph type="title"/>
          </p:nvPr>
        </p:nvSpPr>
        <p:spPr/>
        <p:txBody>
          <a:bodyPr/>
          <a:lstStyle/>
          <a:p>
            <a:r>
              <a:rPr lang="en-US" dirty="0"/>
              <a:t>Demo Takeaways</a:t>
            </a:r>
          </a:p>
        </p:txBody>
      </p:sp>
      <p:sp>
        <p:nvSpPr>
          <p:cNvPr id="4" name="Text Placeholder 5">
            <a:extLst>
              <a:ext uri="{FF2B5EF4-FFF2-40B4-BE49-F238E27FC236}">
                <a16:creationId xmlns:a16="http://schemas.microsoft.com/office/drawing/2014/main" id="{B78F85CF-1ED8-475E-A1D9-C70AAC5C9AAC}"/>
              </a:ext>
            </a:extLst>
          </p:cNvPr>
          <p:cNvSpPr txBox="1">
            <a:spLocks/>
          </p:cNvSpPr>
          <p:nvPr/>
        </p:nvSpPr>
        <p:spPr>
          <a:xfrm>
            <a:off x="325120" y="1581159"/>
            <a:ext cx="7193280" cy="478900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lvl="1" indent="-342900">
              <a:spcAft>
                <a:spcPts val="1200"/>
              </a:spcAft>
              <a:buFont typeface="Arial" panose="020B0604020202020204" pitchFamily="34" charset="0"/>
              <a:buChar char="•"/>
            </a:pPr>
            <a:r>
              <a:rPr lang="en-US" sz="2800" dirty="0"/>
              <a:t>VS Code’s App Service Extension let’s you create, deploy, and configure your web app without leaving your coding environment!</a:t>
            </a:r>
          </a:p>
          <a:p>
            <a:pPr marL="571500" lvl="1" indent="-342900">
              <a:spcAft>
                <a:spcPts val="1200"/>
              </a:spcAft>
              <a:buFont typeface="Arial" panose="020B0604020202020204" pitchFamily="34" charset="0"/>
              <a:buChar char="•"/>
            </a:pPr>
            <a:r>
              <a:rPr lang="en-US" sz="2800" dirty="0"/>
              <a:t>Azure App Service let’s us host WebApps without any of the overheard or maintenance</a:t>
            </a:r>
          </a:p>
          <a:p>
            <a:pPr marL="571500" lvl="1" indent="-342900">
              <a:spcAft>
                <a:spcPts val="1200"/>
              </a:spcAft>
              <a:buFont typeface="Arial" panose="020B0604020202020204" pitchFamily="34" charset="0"/>
              <a:buChar char="•"/>
            </a:pPr>
            <a:r>
              <a:rPr lang="en-US" sz="2800" dirty="0"/>
              <a:t>[Bonus] If you prefer the CLI, create/deploy in a single command: </a:t>
            </a:r>
            <a:br>
              <a:rPr lang="en-US" sz="2800" dirty="0"/>
            </a:br>
            <a:r>
              <a:rPr lang="en-US" sz="2800" i="1" dirty="0"/>
              <a:t>“az webapp up –n MyPythonApp”</a:t>
            </a:r>
          </a:p>
        </p:txBody>
      </p:sp>
      <p:pic>
        <p:nvPicPr>
          <p:cNvPr id="6" name="Content Placeholder 4">
            <a:extLst>
              <a:ext uri="{FF2B5EF4-FFF2-40B4-BE49-F238E27FC236}">
                <a16:creationId xmlns:a16="http://schemas.microsoft.com/office/drawing/2014/main" id="{2DD57CC5-2040-4202-BBE4-A2B154A1558E}"/>
              </a:ext>
            </a:extLst>
          </p:cNvPr>
          <p:cNvPicPr>
            <a:picLocks noChangeAspect="1"/>
          </p:cNvPicPr>
          <p:nvPr/>
        </p:nvPicPr>
        <p:blipFill>
          <a:blip r:embed="rId3"/>
          <a:stretch>
            <a:fillRect/>
          </a:stretch>
        </p:blipFill>
        <p:spPr>
          <a:xfrm>
            <a:off x="8111095" y="164819"/>
            <a:ext cx="3500333" cy="4869100"/>
          </a:xfrm>
          <a:prstGeom prst="rect">
            <a:avLst/>
          </a:prstGeom>
        </p:spPr>
      </p:pic>
      <p:pic>
        <p:nvPicPr>
          <p:cNvPr id="3" name="Picture 2">
            <a:extLst>
              <a:ext uri="{FF2B5EF4-FFF2-40B4-BE49-F238E27FC236}">
                <a16:creationId xmlns:a16="http://schemas.microsoft.com/office/drawing/2014/main" id="{3ECF3731-CC32-4BB4-90C2-0FDE86BAB6BD}"/>
              </a:ext>
            </a:extLst>
          </p:cNvPr>
          <p:cNvPicPr>
            <a:picLocks noChangeAspect="1"/>
          </p:cNvPicPr>
          <p:nvPr/>
        </p:nvPicPr>
        <p:blipFill>
          <a:blip r:embed="rId4"/>
          <a:stretch>
            <a:fillRect/>
          </a:stretch>
        </p:blipFill>
        <p:spPr>
          <a:xfrm>
            <a:off x="8107409" y="5139418"/>
            <a:ext cx="3794306" cy="1566160"/>
          </a:xfrm>
          <a:prstGeom prst="rect">
            <a:avLst/>
          </a:prstGeom>
        </p:spPr>
      </p:pic>
    </p:spTree>
    <p:extLst>
      <p:ext uri="{BB962C8B-B14F-4D97-AF65-F5344CB8AC3E}">
        <p14:creationId xmlns:p14="http://schemas.microsoft.com/office/powerpoint/2010/main" val="48195880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A5343-F421-439F-BCD9-CC0830B81AB6}"/>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49AAAABB-CAAA-4D23-94E4-049EC658A572}"/>
              </a:ext>
            </a:extLst>
          </p:cNvPr>
          <p:cNvSpPr>
            <a:spLocks noGrp="1"/>
          </p:cNvSpPr>
          <p:nvPr>
            <p:ph type="body" sz="quarter" idx="10"/>
          </p:nvPr>
        </p:nvSpPr>
        <p:spPr>
          <a:xfrm>
            <a:off x="586390" y="1383570"/>
            <a:ext cx="11260170" cy="1895904"/>
          </a:xfrm>
        </p:spPr>
        <p:txBody>
          <a:bodyPr/>
          <a:lstStyle/>
          <a:p>
            <a:pPr marL="457200" indent="-457200">
              <a:buFont typeface="Arial" panose="020B0604020202020204" pitchFamily="34" charset="0"/>
              <a:buChar char="•"/>
            </a:pPr>
            <a:r>
              <a:rPr lang="en-US" dirty="0"/>
              <a:t>Azure is a powerful cloud for Python applications, supports Linux</a:t>
            </a:r>
          </a:p>
          <a:p>
            <a:pPr marL="457200" indent="-457200">
              <a:buFont typeface="Arial" panose="020B0604020202020204" pitchFamily="34" charset="0"/>
              <a:buChar char="•"/>
            </a:pPr>
            <a:r>
              <a:rPr lang="en-US" dirty="0"/>
              <a:t>With VS Code, your development cycles are even faster thanks to key integrations with Azure</a:t>
            </a:r>
          </a:p>
          <a:p>
            <a:pPr marL="457200" indent="-457200">
              <a:buFont typeface="Arial" panose="020B0604020202020204" pitchFamily="34" charset="0"/>
              <a:buChar char="•"/>
            </a:pPr>
            <a:r>
              <a:rPr lang="en-US" dirty="0"/>
              <a:t>The Azure Python SDK is awesome! and consistent!! and idiomatic!!!</a:t>
            </a:r>
          </a:p>
        </p:txBody>
      </p:sp>
      <p:sp>
        <p:nvSpPr>
          <p:cNvPr id="5" name="TextBox 4">
            <a:extLst>
              <a:ext uri="{FF2B5EF4-FFF2-40B4-BE49-F238E27FC236}">
                <a16:creationId xmlns:a16="http://schemas.microsoft.com/office/drawing/2014/main" id="{F6ACF754-1D53-4AFD-B074-679B11A6AF93}"/>
              </a:ext>
            </a:extLst>
          </p:cNvPr>
          <p:cNvSpPr txBox="1"/>
          <p:nvPr/>
        </p:nvSpPr>
        <p:spPr>
          <a:xfrm>
            <a:off x="2083118" y="4040504"/>
            <a:ext cx="7883525" cy="757130"/>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4800" b="1" u="sng" kern="1200" dirty="0">
                <a:solidFill>
                  <a:schemeClr val="tx1"/>
                </a:solidFill>
                <a:latin typeface="+mn-lt"/>
                <a:ea typeface="+mn-ea"/>
                <a:cs typeface="+mn-cs"/>
              </a:rPr>
              <a:t>aka.ms/build2020pyvsc</a:t>
            </a:r>
            <a:endParaRPr lang="en-US" sz="4800" b="1" u="sng" kern="1200" noProof="0" dirty="0">
              <a:solidFill>
                <a:schemeClr val="tx1"/>
              </a:solidFill>
              <a:latin typeface="+mn-lt"/>
              <a:ea typeface="+mn-ea"/>
              <a:cs typeface="+mn-cs"/>
            </a:endParaRPr>
          </a:p>
        </p:txBody>
      </p:sp>
      <p:sp>
        <p:nvSpPr>
          <p:cNvPr id="4" name="TextBox 3">
            <a:extLst>
              <a:ext uri="{FF2B5EF4-FFF2-40B4-BE49-F238E27FC236}">
                <a16:creationId xmlns:a16="http://schemas.microsoft.com/office/drawing/2014/main" id="{B7AA6B72-D0C8-4902-A32D-C3576B1B8B94}"/>
              </a:ext>
            </a:extLst>
          </p:cNvPr>
          <p:cNvSpPr txBox="1"/>
          <p:nvPr/>
        </p:nvSpPr>
        <p:spPr>
          <a:xfrm>
            <a:off x="2540000" y="4919901"/>
            <a:ext cx="7548880" cy="2769989"/>
          </a:xfrm>
          <a:prstGeom prst="rect">
            <a:avLst/>
          </a:prstGeom>
          <a:noFill/>
        </p:spPr>
        <p:txBody>
          <a:bodyPr wrap="square" lIns="0" tIns="0" rIns="0" bIns="0" numCol="2" rtlCol="0">
            <a:spAutoFit/>
          </a:bodyPr>
          <a:lstStyle/>
          <a:p>
            <a:pPr marL="342900" indent="-342900">
              <a:buFont typeface="Arial" panose="020B0604020202020204" pitchFamily="34" charset="0"/>
              <a:buChar char="•"/>
            </a:pPr>
            <a:r>
              <a:rPr lang="en-US" sz="2000" dirty="0"/>
              <a:t>GitHub Repo</a:t>
            </a:r>
          </a:p>
          <a:p>
            <a:pPr marL="342900" indent="-342900">
              <a:buFont typeface="Arial" panose="020B0604020202020204" pitchFamily="34" charset="0"/>
              <a:buChar char="•"/>
            </a:pPr>
            <a:r>
              <a:rPr lang="en-US" sz="2000" dirty="0"/>
              <a:t>Slides</a:t>
            </a:r>
          </a:p>
          <a:p>
            <a:pPr marL="342900" indent="-342900">
              <a:buFont typeface="Arial" panose="020B0604020202020204" pitchFamily="34" charset="0"/>
              <a:buChar char="•"/>
            </a:pPr>
            <a:r>
              <a:rPr lang="en-US" sz="2000" dirty="0"/>
              <a:t>Azure Free Trial</a:t>
            </a:r>
          </a:p>
          <a:p>
            <a:pPr marL="342900" indent="-342900">
              <a:buFont typeface="Arial" panose="020B0604020202020204" pitchFamily="34" charset="0"/>
              <a:buChar char="•"/>
            </a:pPr>
            <a:r>
              <a:rPr lang="en-US" sz="2000" dirty="0"/>
              <a:t>Discord channel for follow-up questions (limited time)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Learn More about Azure Services</a:t>
            </a:r>
          </a:p>
          <a:p>
            <a:pPr marL="342900" indent="-342900">
              <a:buFont typeface="Arial" panose="020B0604020202020204" pitchFamily="34" charset="0"/>
              <a:buChar char="•"/>
            </a:pPr>
            <a:r>
              <a:rPr lang="en-US" sz="2000" dirty="0"/>
              <a:t>Survey: Your Azure Python Experience </a:t>
            </a:r>
          </a:p>
          <a:p>
            <a:pPr marL="342900" indent="-342900">
              <a:buFont typeface="Arial" panose="020B0604020202020204" pitchFamily="34" charset="0"/>
              <a:buChar char="•"/>
            </a:pPr>
            <a:r>
              <a:rPr lang="en-US" sz="2000" dirty="0"/>
              <a:t>Requirements</a:t>
            </a:r>
          </a:p>
          <a:p>
            <a:pPr marL="342900" indent="-342900">
              <a:buFont typeface="Arial" panose="020B0604020202020204" pitchFamily="34" charset="0"/>
              <a:buChar char="•"/>
            </a:pPr>
            <a:endParaRPr lang="en-US" sz="2000" dirty="0"/>
          </a:p>
          <a:p>
            <a:endParaRPr lang="en-US" sz="2000" dirty="0"/>
          </a:p>
          <a:p>
            <a:endParaRPr lang="en-US" sz="2000" dirty="0"/>
          </a:p>
        </p:txBody>
      </p:sp>
    </p:spTree>
    <p:extLst>
      <p:ext uri="{BB962C8B-B14F-4D97-AF65-F5344CB8AC3E}">
        <p14:creationId xmlns:p14="http://schemas.microsoft.com/office/powerpoint/2010/main" val="199362213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8DBE-CB4E-4A86-9A22-4F6CE885E623}"/>
              </a:ext>
            </a:extLst>
          </p:cNvPr>
          <p:cNvSpPr>
            <a:spLocks noGrp="1"/>
          </p:cNvSpPr>
          <p:nvPr>
            <p:ph type="title"/>
          </p:nvPr>
        </p:nvSpPr>
        <p:spPr/>
        <p:txBody>
          <a:bodyPr/>
          <a:lstStyle/>
          <a:p>
            <a:r>
              <a:rPr lang="en-US" dirty="0"/>
              <a:t>Nicolas Garfinkel</a:t>
            </a:r>
          </a:p>
        </p:txBody>
      </p:sp>
      <p:sp>
        <p:nvSpPr>
          <p:cNvPr id="3" name="Content Placeholder 2">
            <a:extLst>
              <a:ext uri="{FF2B5EF4-FFF2-40B4-BE49-F238E27FC236}">
                <a16:creationId xmlns:a16="http://schemas.microsoft.com/office/drawing/2014/main" id="{4CAE5B1D-EE1A-4938-88E1-E067DF6A2C18}"/>
              </a:ext>
            </a:extLst>
          </p:cNvPr>
          <p:cNvSpPr>
            <a:spLocks noGrp="1"/>
          </p:cNvSpPr>
          <p:nvPr>
            <p:ph idx="1"/>
          </p:nvPr>
        </p:nvSpPr>
        <p:spPr>
          <a:xfrm>
            <a:off x="5050971" y="1114425"/>
            <a:ext cx="6752771" cy="4351338"/>
          </a:xfrm>
        </p:spPr>
        <p:txBody>
          <a:bodyPr vert="horz" wrap="square" lIns="0" tIns="0" rIns="0" bIns="0" rtlCol="0" anchor="t">
            <a:normAutofit/>
          </a:bodyPr>
          <a:lstStyle/>
          <a:p>
            <a:r>
              <a:rPr lang="en-US" dirty="0"/>
              <a:t>PM on Microsoft’s Python Tooling Team</a:t>
            </a:r>
          </a:p>
          <a:p>
            <a:r>
              <a:rPr lang="en-US" dirty="0"/>
              <a:t>Father to a toddler </a:t>
            </a:r>
            <a:r>
              <a:rPr lang="en-US" sz="2000" i="1" dirty="0"/>
              <a:t>(so productivity is crucial)</a:t>
            </a:r>
          </a:p>
          <a:p>
            <a:r>
              <a:rPr lang="en-US" dirty="0"/>
              <a:t>Self-Taught Python </a:t>
            </a:r>
            <a:r>
              <a:rPr lang="en-US" sz="2000" i="1" dirty="0"/>
              <a:t>(Like many of you!)</a:t>
            </a:r>
          </a:p>
          <a:p>
            <a:r>
              <a:rPr lang="en-US" dirty="0"/>
              <a:t>Cooking, Hockey, Love Data</a:t>
            </a:r>
          </a:p>
          <a:p>
            <a:endParaRPr lang="en-US" dirty="0"/>
          </a:p>
          <a:p>
            <a:endParaRPr lang="en-US" dirty="0"/>
          </a:p>
          <a:p>
            <a:pPr marL="0" inden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E9467BD4-41F2-416A-84C2-DA949C1C9970}"/>
              </a:ext>
            </a:extLst>
          </p:cNvPr>
          <p:cNvPicPr>
            <a:picLocks noChangeAspect="1"/>
          </p:cNvPicPr>
          <p:nvPr/>
        </p:nvPicPr>
        <p:blipFill>
          <a:blip r:embed="rId2"/>
          <a:stretch>
            <a:fillRect/>
          </a:stretch>
        </p:blipFill>
        <p:spPr>
          <a:xfrm>
            <a:off x="455468" y="1095903"/>
            <a:ext cx="3884303" cy="5525827"/>
          </a:xfrm>
          <a:prstGeom prst="rect">
            <a:avLst/>
          </a:prstGeom>
        </p:spPr>
      </p:pic>
      <p:sp>
        <p:nvSpPr>
          <p:cNvPr id="11" name="Oval 10">
            <a:extLst>
              <a:ext uri="{FF2B5EF4-FFF2-40B4-BE49-F238E27FC236}">
                <a16:creationId xmlns:a16="http://schemas.microsoft.com/office/drawing/2014/main" id="{9C6DA6AE-3D00-4A46-8308-F5078F750E25}"/>
              </a:ext>
            </a:extLst>
          </p:cNvPr>
          <p:cNvSpPr/>
          <p:nvPr/>
        </p:nvSpPr>
        <p:spPr>
          <a:xfrm>
            <a:off x="4202884" y="1031846"/>
            <a:ext cx="268448" cy="2181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680A4EB1-5769-47E7-935D-74747A8986F1}"/>
              </a:ext>
            </a:extLst>
          </p:cNvPr>
          <p:cNvSpPr txBox="1"/>
          <p:nvPr/>
        </p:nvSpPr>
        <p:spPr>
          <a:xfrm>
            <a:off x="573246" y="1220187"/>
            <a:ext cx="1256952" cy="369332"/>
          </a:xfrm>
          <a:prstGeom prst="rect">
            <a:avLst/>
          </a:prstGeom>
          <a:solidFill>
            <a:srgbClr val="F2F2F2">
              <a:alpha val="89804"/>
            </a:srgbClr>
          </a:solidFill>
        </p:spPr>
        <p:txBody>
          <a:bodyPr wrap="square" rtlCol="0">
            <a:spAutoFit/>
          </a:bodyPr>
          <a:lstStyle/>
          <a:p>
            <a:pPr algn="ctr"/>
            <a:r>
              <a:rPr lang="en-US" b="1" dirty="0">
                <a:solidFill>
                  <a:schemeClr val="accent1"/>
                </a:solidFill>
              </a:rPr>
              <a:t>Not Me</a:t>
            </a:r>
          </a:p>
        </p:txBody>
      </p:sp>
      <p:cxnSp>
        <p:nvCxnSpPr>
          <p:cNvPr id="29" name="Straight Arrow Connector 28">
            <a:extLst>
              <a:ext uri="{FF2B5EF4-FFF2-40B4-BE49-F238E27FC236}">
                <a16:creationId xmlns:a16="http://schemas.microsoft.com/office/drawing/2014/main" id="{557719A7-CFA2-4B57-8BEC-C747AFC0919F}"/>
              </a:ext>
            </a:extLst>
          </p:cNvPr>
          <p:cNvCxnSpPr>
            <a:cxnSpLocks/>
          </p:cNvCxnSpPr>
          <p:nvPr/>
        </p:nvCxnSpPr>
        <p:spPr>
          <a:xfrm>
            <a:off x="1748118" y="1577788"/>
            <a:ext cx="231931" cy="156022"/>
          </a:xfrm>
          <a:prstGeom prst="straightConnector1">
            <a:avLst/>
          </a:prstGeom>
          <a:ln w="57150">
            <a:solidFill>
              <a:srgbClr val="007CFF">
                <a:alpha val="85098"/>
              </a:srgbClr>
            </a:solidFill>
            <a:tailEnd type="triangle"/>
          </a:ln>
        </p:spPr>
        <p:style>
          <a:lnRef idx="3">
            <a:schemeClr val="accent1"/>
          </a:lnRef>
          <a:fillRef idx="0">
            <a:schemeClr val="accent1"/>
          </a:fillRef>
          <a:effectRef idx="2">
            <a:schemeClr val="accent1"/>
          </a:effectRef>
          <a:fontRef idx="minor">
            <a:schemeClr val="tx1"/>
          </a:fontRef>
        </p:style>
      </p:cxnSp>
      <p:sp>
        <p:nvSpPr>
          <p:cNvPr id="33" name="TextBox 32">
            <a:extLst>
              <a:ext uri="{FF2B5EF4-FFF2-40B4-BE49-F238E27FC236}">
                <a16:creationId xmlns:a16="http://schemas.microsoft.com/office/drawing/2014/main" id="{43B4B3D4-8972-42EF-91BB-0706E0215E7C}"/>
              </a:ext>
            </a:extLst>
          </p:cNvPr>
          <p:cNvSpPr txBox="1"/>
          <p:nvPr/>
        </p:nvSpPr>
        <p:spPr>
          <a:xfrm>
            <a:off x="3033851" y="1133172"/>
            <a:ext cx="1256952" cy="369332"/>
          </a:xfrm>
          <a:prstGeom prst="rect">
            <a:avLst/>
          </a:prstGeom>
          <a:solidFill>
            <a:srgbClr val="F2F2F2">
              <a:alpha val="89804"/>
            </a:srgbClr>
          </a:solidFill>
        </p:spPr>
        <p:txBody>
          <a:bodyPr wrap="square" rtlCol="0">
            <a:spAutoFit/>
          </a:bodyPr>
          <a:lstStyle/>
          <a:p>
            <a:pPr algn="ctr"/>
            <a:r>
              <a:rPr lang="en-US" b="1" dirty="0">
                <a:solidFill>
                  <a:schemeClr val="accent1"/>
                </a:solidFill>
              </a:rPr>
              <a:t>Me</a:t>
            </a:r>
          </a:p>
        </p:txBody>
      </p:sp>
      <p:cxnSp>
        <p:nvCxnSpPr>
          <p:cNvPr id="35" name="Straight Arrow Connector 34">
            <a:extLst>
              <a:ext uri="{FF2B5EF4-FFF2-40B4-BE49-F238E27FC236}">
                <a16:creationId xmlns:a16="http://schemas.microsoft.com/office/drawing/2014/main" id="{360D640A-496D-4B19-B4F1-42DC717054B9}"/>
              </a:ext>
            </a:extLst>
          </p:cNvPr>
          <p:cNvCxnSpPr>
            <a:cxnSpLocks/>
          </p:cNvCxnSpPr>
          <p:nvPr/>
        </p:nvCxnSpPr>
        <p:spPr>
          <a:xfrm flipH="1">
            <a:off x="2734482" y="1527455"/>
            <a:ext cx="763397" cy="771787"/>
          </a:xfrm>
          <a:prstGeom prst="straightConnector1">
            <a:avLst/>
          </a:prstGeom>
          <a:ln w="57150">
            <a:solidFill>
              <a:srgbClr val="007CFF">
                <a:alpha val="85098"/>
              </a:srgbClr>
            </a:solidFill>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BE2EF2AB-5F50-4102-919E-ACCB10904E84}"/>
              </a:ext>
            </a:extLst>
          </p:cNvPr>
          <p:cNvSpPr txBox="1"/>
          <p:nvPr/>
        </p:nvSpPr>
        <p:spPr>
          <a:xfrm>
            <a:off x="2997829" y="2460278"/>
            <a:ext cx="1538312" cy="369332"/>
          </a:xfrm>
          <a:prstGeom prst="rect">
            <a:avLst/>
          </a:prstGeom>
          <a:solidFill>
            <a:srgbClr val="F2F2F2">
              <a:alpha val="89804"/>
            </a:srgbClr>
          </a:solidFill>
        </p:spPr>
        <p:txBody>
          <a:bodyPr wrap="square" rtlCol="0">
            <a:spAutoFit/>
          </a:bodyPr>
          <a:lstStyle/>
          <a:p>
            <a:pPr algn="ctr"/>
            <a:r>
              <a:rPr lang="en-US" b="1" dirty="0">
                <a:solidFill>
                  <a:schemeClr val="accent1"/>
                </a:solidFill>
              </a:rPr>
              <a:t>Also Not Me</a:t>
            </a:r>
          </a:p>
        </p:txBody>
      </p:sp>
      <p:cxnSp>
        <p:nvCxnSpPr>
          <p:cNvPr id="41" name="Straight Arrow Connector 40">
            <a:extLst>
              <a:ext uri="{FF2B5EF4-FFF2-40B4-BE49-F238E27FC236}">
                <a16:creationId xmlns:a16="http://schemas.microsoft.com/office/drawing/2014/main" id="{CC275B27-011F-4CA6-9B33-F4C897930596}"/>
              </a:ext>
            </a:extLst>
          </p:cNvPr>
          <p:cNvCxnSpPr>
            <a:cxnSpLocks/>
          </p:cNvCxnSpPr>
          <p:nvPr/>
        </p:nvCxnSpPr>
        <p:spPr>
          <a:xfrm flipH="1">
            <a:off x="3156810" y="2811217"/>
            <a:ext cx="102068" cy="233493"/>
          </a:xfrm>
          <a:prstGeom prst="straightConnector1">
            <a:avLst/>
          </a:prstGeom>
          <a:ln w="28575">
            <a:solidFill>
              <a:srgbClr val="007CFF">
                <a:alpha val="85098"/>
              </a:srgbClr>
            </a:solidFill>
            <a:tailEnd type="triangle"/>
          </a:ln>
        </p:spPr>
        <p:style>
          <a:lnRef idx="3">
            <a:schemeClr val="accent1"/>
          </a:lnRef>
          <a:fillRef idx="0">
            <a:schemeClr val="accent1"/>
          </a:fillRef>
          <a:effectRef idx="2">
            <a:schemeClr val="accent1"/>
          </a:effectRef>
          <a:fontRef idx="minor">
            <a:schemeClr val="tx1"/>
          </a:fontRef>
        </p:style>
      </p:cxnSp>
      <p:cxnSp>
        <p:nvCxnSpPr>
          <p:cNvPr id="45" name="Straight Arrow Connector 44">
            <a:extLst>
              <a:ext uri="{FF2B5EF4-FFF2-40B4-BE49-F238E27FC236}">
                <a16:creationId xmlns:a16="http://schemas.microsoft.com/office/drawing/2014/main" id="{2A7BA62E-B382-4AFB-940D-4D9D74874DC1}"/>
              </a:ext>
            </a:extLst>
          </p:cNvPr>
          <p:cNvCxnSpPr>
            <a:cxnSpLocks/>
            <a:stCxn id="39" idx="2"/>
          </p:cNvCxnSpPr>
          <p:nvPr/>
        </p:nvCxnSpPr>
        <p:spPr>
          <a:xfrm flipH="1">
            <a:off x="3607431" y="2829610"/>
            <a:ext cx="159554" cy="391269"/>
          </a:xfrm>
          <a:prstGeom prst="straightConnector1">
            <a:avLst/>
          </a:prstGeom>
          <a:ln w="28575">
            <a:solidFill>
              <a:srgbClr val="007CFF">
                <a:alpha val="85098"/>
              </a:srgbClr>
            </a:solidFill>
            <a:tailEnd type="triangle"/>
          </a:ln>
        </p:spPr>
        <p:style>
          <a:lnRef idx="3">
            <a:schemeClr val="accent1"/>
          </a:lnRef>
          <a:fillRef idx="0">
            <a:schemeClr val="accent1"/>
          </a:fillRef>
          <a:effectRef idx="2">
            <a:schemeClr val="accent1"/>
          </a:effectRef>
          <a:fontRef idx="minor">
            <a:schemeClr val="tx1"/>
          </a:fontRef>
        </p:style>
      </p:cxnSp>
      <p:cxnSp>
        <p:nvCxnSpPr>
          <p:cNvPr id="49" name="Straight Arrow Connector 48">
            <a:extLst>
              <a:ext uri="{FF2B5EF4-FFF2-40B4-BE49-F238E27FC236}">
                <a16:creationId xmlns:a16="http://schemas.microsoft.com/office/drawing/2014/main" id="{D7C49BFF-3493-43B7-81DB-0E7286D571DB}"/>
              </a:ext>
            </a:extLst>
          </p:cNvPr>
          <p:cNvCxnSpPr>
            <a:cxnSpLocks/>
          </p:cNvCxnSpPr>
          <p:nvPr/>
        </p:nvCxnSpPr>
        <p:spPr>
          <a:xfrm flipH="1">
            <a:off x="3379694" y="2841812"/>
            <a:ext cx="161366" cy="484094"/>
          </a:xfrm>
          <a:prstGeom prst="straightConnector1">
            <a:avLst/>
          </a:prstGeom>
          <a:ln w="28575">
            <a:solidFill>
              <a:srgbClr val="007CFF">
                <a:alpha val="85098"/>
              </a:srgbClr>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7278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304800"/>
            <a:ext cx="11018520" cy="553998"/>
          </a:xfrm>
        </p:spPr>
        <p:txBody>
          <a:bodyPr>
            <a:normAutofit/>
          </a:bodyPr>
          <a:lstStyle/>
          <a:p>
            <a:pPr>
              <a:spcAft>
                <a:spcPts val="400"/>
              </a:spcAft>
            </a:pPr>
            <a:r>
              <a:rPr lang="en-US" dirty="0"/>
              <a:t>Python on Azure</a:t>
            </a:r>
          </a:p>
        </p:txBody>
      </p:sp>
      <p:sp>
        <p:nvSpPr>
          <p:cNvPr id="5" name="TextBox 4">
            <a:extLst>
              <a:ext uri="{FF2B5EF4-FFF2-40B4-BE49-F238E27FC236}">
                <a16:creationId xmlns:a16="http://schemas.microsoft.com/office/drawing/2014/main" id="{61E12D11-DD79-41F8-9FA0-9D97269E24C7}"/>
              </a:ext>
            </a:extLst>
          </p:cNvPr>
          <p:cNvSpPr txBox="1"/>
          <p:nvPr/>
        </p:nvSpPr>
        <p:spPr>
          <a:xfrm>
            <a:off x="735882" y="3751004"/>
            <a:ext cx="5068388"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r>
              <a:rPr lang="en-US" sz="2000" b="1" dirty="0">
                <a:solidFill>
                  <a:srgbClr val="8661C5"/>
                </a:solidFill>
              </a:rPr>
              <a:t>Data Processing</a:t>
            </a:r>
            <a:endParaRPr lang="en-US" sz="2000" dirty="0">
              <a:solidFill>
                <a:srgbClr val="8661C5"/>
              </a:solidFill>
            </a:endParaRPr>
          </a:p>
        </p:txBody>
      </p:sp>
      <p:sp>
        <p:nvSpPr>
          <p:cNvPr id="37" name="TextBox 36">
            <a:extLst>
              <a:ext uri="{FF2B5EF4-FFF2-40B4-BE49-F238E27FC236}">
                <a16:creationId xmlns:a16="http://schemas.microsoft.com/office/drawing/2014/main" id="{1E3F0626-B3EF-40E9-9B3B-34028492E616}"/>
              </a:ext>
            </a:extLst>
          </p:cNvPr>
          <p:cNvSpPr txBox="1"/>
          <p:nvPr/>
        </p:nvSpPr>
        <p:spPr>
          <a:xfrm>
            <a:off x="5598168" y="3751004"/>
            <a:ext cx="2385634"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r>
              <a:rPr lang="en-US" sz="2000" b="1" dirty="0">
                <a:solidFill>
                  <a:srgbClr val="008575"/>
                </a:solidFill>
              </a:rPr>
              <a:t>Machine Learning</a:t>
            </a:r>
            <a:endParaRPr lang="en-US" sz="2000" dirty="0">
              <a:solidFill>
                <a:srgbClr val="008575"/>
              </a:solidFill>
            </a:endParaRPr>
          </a:p>
        </p:txBody>
      </p:sp>
      <p:sp>
        <p:nvSpPr>
          <p:cNvPr id="38" name="TextBox 37">
            <a:extLst>
              <a:ext uri="{FF2B5EF4-FFF2-40B4-BE49-F238E27FC236}">
                <a16:creationId xmlns:a16="http://schemas.microsoft.com/office/drawing/2014/main" id="{0AF9D23E-AC91-4FD3-BF12-177AAC589A90}"/>
              </a:ext>
            </a:extLst>
          </p:cNvPr>
          <p:cNvSpPr txBox="1"/>
          <p:nvPr/>
        </p:nvSpPr>
        <p:spPr>
          <a:xfrm>
            <a:off x="5598168" y="4926661"/>
            <a:ext cx="3219450"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r>
              <a:rPr lang="en-US" sz="2000" b="1" dirty="0">
                <a:solidFill>
                  <a:srgbClr val="0078D4"/>
                </a:solidFill>
              </a:rPr>
              <a:t>Web Applications</a:t>
            </a:r>
            <a:endParaRPr lang="en-US" sz="2000" dirty="0">
              <a:solidFill>
                <a:srgbClr val="0078D4"/>
              </a:solidFill>
            </a:endParaRPr>
          </a:p>
        </p:txBody>
      </p:sp>
      <p:pic>
        <p:nvPicPr>
          <p:cNvPr id="43" name="Picture 2" descr="Image result for azure functions logo">
            <a:extLst>
              <a:ext uri="{FF2B5EF4-FFF2-40B4-BE49-F238E27FC236}">
                <a16:creationId xmlns:a16="http://schemas.microsoft.com/office/drawing/2014/main" id="{C80CE4AB-58ED-40AC-81FE-6362616EE6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216" r="14726"/>
          <a:stretch/>
        </p:blipFill>
        <p:spPr bwMode="auto">
          <a:xfrm>
            <a:off x="755486" y="4139178"/>
            <a:ext cx="541132" cy="432219"/>
          </a:xfrm>
          <a:prstGeom prst="rect">
            <a:avLst/>
          </a:prstGeom>
          <a:solidFill>
            <a:srgbClr val="FFFFFF"/>
          </a:solidFill>
        </p:spPr>
      </p:pic>
      <p:pic>
        <p:nvPicPr>
          <p:cNvPr id="44" name="Picture 2" descr="Image result for cognitive services icon">
            <a:extLst>
              <a:ext uri="{FF2B5EF4-FFF2-40B4-BE49-F238E27FC236}">
                <a16:creationId xmlns:a16="http://schemas.microsoft.com/office/drawing/2014/main" id="{01E36DEF-863E-45CB-B5A3-5853E684D10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692" b="9533"/>
          <a:stretch/>
        </p:blipFill>
        <p:spPr bwMode="auto">
          <a:xfrm>
            <a:off x="5590355" y="4129898"/>
            <a:ext cx="595967" cy="471130"/>
          </a:xfrm>
          <a:prstGeom prst="rect">
            <a:avLst/>
          </a:prstGeom>
          <a:solidFill>
            <a:srgbClr val="FFFFFF"/>
          </a:solidFill>
        </p:spPr>
      </p:pic>
      <p:pic>
        <p:nvPicPr>
          <p:cNvPr id="45" name="Picture 2" descr="Image result for cosmos db logo">
            <a:extLst>
              <a:ext uri="{FF2B5EF4-FFF2-40B4-BE49-F238E27FC236}">
                <a16:creationId xmlns:a16="http://schemas.microsoft.com/office/drawing/2014/main" id="{6E4EE943-7178-475E-A409-0923D18B95B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569" r="11331"/>
          <a:stretch/>
        </p:blipFill>
        <p:spPr bwMode="auto">
          <a:xfrm>
            <a:off x="828663" y="4667334"/>
            <a:ext cx="394778" cy="312554"/>
          </a:xfrm>
          <a:prstGeom prst="rect">
            <a:avLst/>
          </a:prstGeom>
          <a:solidFill>
            <a:srgbClr val="FFFFFF"/>
          </a:solidFill>
        </p:spPr>
      </p:pic>
      <p:pic>
        <p:nvPicPr>
          <p:cNvPr id="46" name="Picture 2" descr="Image result for azure blob storage logo">
            <a:extLst>
              <a:ext uri="{FF2B5EF4-FFF2-40B4-BE49-F238E27FC236}">
                <a16:creationId xmlns:a16="http://schemas.microsoft.com/office/drawing/2014/main" id="{3C70F04A-611F-4279-82B0-FD15D01208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3092" y="5102955"/>
            <a:ext cx="405920" cy="405920"/>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6" descr="Related image">
            <a:extLst>
              <a:ext uri="{FF2B5EF4-FFF2-40B4-BE49-F238E27FC236}">
                <a16:creationId xmlns:a16="http://schemas.microsoft.com/office/drawing/2014/main" id="{D4F89FD9-D1A5-45DD-98A2-5D6DC87B8C3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1513" r="11377"/>
          <a:stretch/>
        </p:blipFill>
        <p:spPr bwMode="auto">
          <a:xfrm>
            <a:off x="5629875" y="5334000"/>
            <a:ext cx="516926" cy="4804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44629E7-EA10-4DD3-805B-EACD3EE6859A}"/>
              </a:ext>
            </a:extLst>
          </p:cNvPr>
          <p:cNvSpPr/>
          <p:nvPr/>
        </p:nvSpPr>
        <p:spPr>
          <a:xfrm>
            <a:off x="319314" y="1018847"/>
            <a:ext cx="11364686" cy="1815882"/>
          </a:xfrm>
          <a:prstGeom prst="rect">
            <a:avLst/>
          </a:prstGeom>
        </p:spPr>
        <p:txBody>
          <a:bodyPr wrap="square">
            <a:spAutoFit/>
          </a:bodyPr>
          <a:lstStyle/>
          <a:p>
            <a:pPr marL="457200" indent="-457200">
              <a:buFont typeface="Arial" panose="020B0604020202020204" pitchFamily="34" charset="0"/>
              <a:buChar char="•"/>
            </a:pPr>
            <a:r>
              <a:rPr lang="en-US" sz="2800" dirty="0"/>
              <a:t>Python is a first-class language on Azure</a:t>
            </a:r>
            <a:endParaRPr lang="en-US" sz="2400" dirty="0"/>
          </a:p>
          <a:p>
            <a:pPr marL="457200" indent="-457200">
              <a:buFont typeface="Arial" panose="020B0604020202020204" pitchFamily="34" charset="0"/>
              <a:buChar char="•"/>
            </a:pPr>
            <a:r>
              <a:rPr lang="en-US" sz="2800" dirty="0"/>
              <a:t>Robust free-trial offering on many of the core services</a:t>
            </a:r>
          </a:p>
          <a:p>
            <a:pPr marL="457200" indent="-457200">
              <a:buFont typeface="Arial" panose="020B0604020202020204" pitchFamily="34" charset="0"/>
              <a:buChar char="•"/>
            </a:pPr>
            <a:r>
              <a:rPr lang="en-US" sz="2800" dirty="0"/>
              <a:t>Python SDK to tie it all together</a:t>
            </a:r>
          </a:p>
          <a:p>
            <a:pPr marL="457200" indent="-457200">
              <a:buFont typeface="Arial" panose="020B0604020202020204" pitchFamily="34" charset="0"/>
              <a:buChar char="•"/>
            </a:pPr>
            <a:r>
              <a:rPr lang="en-US" sz="2800" dirty="0"/>
              <a:t>Works great on Linux</a:t>
            </a:r>
          </a:p>
        </p:txBody>
      </p:sp>
      <p:sp>
        <p:nvSpPr>
          <p:cNvPr id="13" name="TextBox 12">
            <a:extLst>
              <a:ext uri="{FF2B5EF4-FFF2-40B4-BE49-F238E27FC236}">
                <a16:creationId xmlns:a16="http://schemas.microsoft.com/office/drawing/2014/main" id="{9033A6DF-A2CD-43AF-B96E-52F65BD18C87}"/>
              </a:ext>
            </a:extLst>
          </p:cNvPr>
          <p:cNvSpPr txBox="1"/>
          <p:nvPr/>
        </p:nvSpPr>
        <p:spPr>
          <a:xfrm>
            <a:off x="1480457" y="4201399"/>
            <a:ext cx="3538583" cy="307777"/>
          </a:xfrm>
          <a:prstGeom prst="rect">
            <a:avLst/>
          </a:prstGeom>
          <a:noFill/>
        </p:spPr>
        <p:txBody>
          <a:bodyPr wrap="square" lIns="0" tIns="0" rIns="0" bIns="0" rtlCol="0">
            <a:spAutoFit/>
          </a:bodyPr>
          <a:lstStyle/>
          <a:p>
            <a:pPr algn="l"/>
            <a:r>
              <a:rPr lang="en-US" sz="2000" b="1" dirty="0"/>
              <a:t>Azure Functions </a:t>
            </a:r>
            <a:r>
              <a:rPr lang="en-US" sz="2000" dirty="0"/>
              <a:t>-</a:t>
            </a:r>
            <a:r>
              <a:rPr lang="en-US" sz="2000" b="1" dirty="0"/>
              <a:t> </a:t>
            </a:r>
            <a:r>
              <a:rPr lang="en-US" sz="2000" dirty="0"/>
              <a:t>Serverless</a:t>
            </a:r>
            <a:endParaRPr lang="en-US" sz="2000" b="1" dirty="0"/>
          </a:p>
        </p:txBody>
      </p:sp>
      <p:sp>
        <p:nvSpPr>
          <p:cNvPr id="50" name="TextBox 49">
            <a:extLst>
              <a:ext uri="{FF2B5EF4-FFF2-40B4-BE49-F238E27FC236}">
                <a16:creationId xmlns:a16="http://schemas.microsoft.com/office/drawing/2014/main" id="{25C32C00-506B-4F3E-8B06-E54BC8C56C8C}"/>
              </a:ext>
            </a:extLst>
          </p:cNvPr>
          <p:cNvSpPr txBox="1"/>
          <p:nvPr/>
        </p:nvSpPr>
        <p:spPr>
          <a:xfrm>
            <a:off x="1480457" y="4669723"/>
            <a:ext cx="3265715" cy="307777"/>
          </a:xfrm>
          <a:prstGeom prst="rect">
            <a:avLst/>
          </a:prstGeom>
          <a:noFill/>
        </p:spPr>
        <p:txBody>
          <a:bodyPr wrap="square" lIns="0" tIns="0" rIns="0" bIns="0" rtlCol="0">
            <a:spAutoFit/>
          </a:bodyPr>
          <a:lstStyle/>
          <a:p>
            <a:pPr algn="l"/>
            <a:r>
              <a:rPr lang="en-US" sz="2000" b="1" dirty="0"/>
              <a:t>CosmosDB </a:t>
            </a:r>
            <a:r>
              <a:rPr lang="en-US" sz="2000" dirty="0"/>
              <a:t>-</a:t>
            </a:r>
            <a:r>
              <a:rPr lang="en-US" sz="2000" b="1" dirty="0"/>
              <a:t> </a:t>
            </a:r>
            <a:r>
              <a:rPr lang="en-US" sz="2000" dirty="0"/>
              <a:t>NoSQL</a:t>
            </a:r>
            <a:endParaRPr lang="en-US" sz="2000" b="1" dirty="0"/>
          </a:p>
        </p:txBody>
      </p:sp>
      <p:sp>
        <p:nvSpPr>
          <p:cNvPr id="51" name="TextBox 50">
            <a:extLst>
              <a:ext uri="{FF2B5EF4-FFF2-40B4-BE49-F238E27FC236}">
                <a16:creationId xmlns:a16="http://schemas.microsoft.com/office/drawing/2014/main" id="{5707E3D4-31FC-4707-B0CB-FD1AD99776FE}"/>
              </a:ext>
            </a:extLst>
          </p:cNvPr>
          <p:cNvSpPr txBox="1"/>
          <p:nvPr/>
        </p:nvSpPr>
        <p:spPr>
          <a:xfrm>
            <a:off x="1436914" y="5152027"/>
            <a:ext cx="3265715" cy="307777"/>
          </a:xfrm>
          <a:prstGeom prst="rect">
            <a:avLst/>
          </a:prstGeom>
          <a:noFill/>
        </p:spPr>
        <p:txBody>
          <a:bodyPr wrap="square" lIns="0" tIns="0" rIns="0" bIns="0" rtlCol="0">
            <a:spAutoFit/>
          </a:bodyPr>
          <a:lstStyle/>
          <a:p>
            <a:pPr algn="l"/>
            <a:r>
              <a:rPr lang="en-US" sz="2000" b="1" dirty="0"/>
              <a:t>Azure Storage </a:t>
            </a:r>
            <a:r>
              <a:rPr lang="en-US" sz="2000" dirty="0"/>
              <a:t>-</a:t>
            </a:r>
            <a:r>
              <a:rPr lang="en-US" sz="2000" b="1" dirty="0"/>
              <a:t> </a:t>
            </a:r>
            <a:r>
              <a:rPr lang="en-US" sz="2000" dirty="0"/>
              <a:t>File Storage</a:t>
            </a:r>
            <a:endParaRPr lang="en-US" sz="2000" b="1" dirty="0"/>
          </a:p>
        </p:txBody>
      </p:sp>
      <p:sp>
        <p:nvSpPr>
          <p:cNvPr id="52" name="TextBox 51">
            <a:extLst>
              <a:ext uri="{FF2B5EF4-FFF2-40B4-BE49-F238E27FC236}">
                <a16:creationId xmlns:a16="http://schemas.microsoft.com/office/drawing/2014/main" id="{93B97B49-1013-4631-8EFE-B2F027683A7D}"/>
              </a:ext>
            </a:extLst>
          </p:cNvPr>
          <p:cNvSpPr txBox="1"/>
          <p:nvPr/>
        </p:nvSpPr>
        <p:spPr>
          <a:xfrm>
            <a:off x="6299200" y="4211575"/>
            <a:ext cx="5733143" cy="307777"/>
          </a:xfrm>
          <a:prstGeom prst="rect">
            <a:avLst/>
          </a:prstGeom>
          <a:noFill/>
        </p:spPr>
        <p:txBody>
          <a:bodyPr wrap="square" lIns="0" tIns="0" rIns="0" bIns="0" rtlCol="0">
            <a:spAutoFit/>
          </a:bodyPr>
          <a:lstStyle/>
          <a:p>
            <a:pPr algn="l"/>
            <a:r>
              <a:rPr lang="en-US" sz="2000" b="1" dirty="0"/>
              <a:t>Cognitive Services </a:t>
            </a:r>
            <a:r>
              <a:rPr lang="en-US" sz="2000" dirty="0"/>
              <a:t>-</a:t>
            </a:r>
            <a:r>
              <a:rPr lang="en-US" sz="2000" b="1" dirty="0"/>
              <a:t> </a:t>
            </a:r>
            <a:r>
              <a:rPr lang="en-US" sz="2000" dirty="0"/>
              <a:t>Convenient</a:t>
            </a:r>
            <a:r>
              <a:rPr lang="en-US" sz="2000" b="1" dirty="0"/>
              <a:t> </a:t>
            </a:r>
            <a:r>
              <a:rPr lang="en-US" sz="2000" dirty="0"/>
              <a:t>ML</a:t>
            </a:r>
            <a:endParaRPr lang="en-US" sz="2000" b="1" dirty="0"/>
          </a:p>
        </p:txBody>
      </p:sp>
      <p:sp>
        <p:nvSpPr>
          <p:cNvPr id="53" name="TextBox 52">
            <a:extLst>
              <a:ext uri="{FF2B5EF4-FFF2-40B4-BE49-F238E27FC236}">
                <a16:creationId xmlns:a16="http://schemas.microsoft.com/office/drawing/2014/main" id="{D7CABD1E-CDDF-42DF-AA36-EA03217CB391}"/>
              </a:ext>
            </a:extLst>
          </p:cNvPr>
          <p:cNvSpPr txBox="1"/>
          <p:nvPr/>
        </p:nvSpPr>
        <p:spPr>
          <a:xfrm>
            <a:off x="6241143" y="5420328"/>
            <a:ext cx="8011886" cy="307777"/>
          </a:xfrm>
          <a:prstGeom prst="rect">
            <a:avLst/>
          </a:prstGeom>
          <a:noFill/>
        </p:spPr>
        <p:txBody>
          <a:bodyPr wrap="square" lIns="0" tIns="0" rIns="0" bIns="0" rtlCol="0">
            <a:spAutoFit/>
          </a:bodyPr>
          <a:lstStyle/>
          <a:p>
            <a:pPr algn="l"/>
            <a:r>
              <a:rPr lang="en-US" sz="2000" b="1" dirty="0"/>
              <a:t>App Service </a:t>
            </a:r>
            <a:r>
              <a:rPr lang="en-US" sz="2000" dirty="0"/>
              <a:t>–</a:t>
            </a:r>
            <a:r>
              <a:rPr lang="en-US" sz="2000" b="1" dirty="0"/>
              <a:t> </a:t>
            </a:r>
            <a:r>
              <a:rPr lang="en-US" sz="2000" dirty="0"/>
              <a:t>Hosting Web Applications</a:t>
            </a:r>
          </a:p>
        </p:txBody>
      </p:sp>
    </p:spTree>
    <p:extLst>
      <p:ext uri="{BB962C8B-B14F-4D97-AF65-F5344CB8AC3E}">
        <p14:creationId xmlns:p14="http://schemas.microsoft.com/office/powerpoint/2010/main" val="424418440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304800"/>
            <a:ext cx="11018520" cy="553998"/>
          </a:xfrm>
        </p:spPr>
        <p:txBody>
          <a:bodyPr>
            <a:normAutofit/>
          </a:bodyPr>
          <a:lstStyle/>
          <a:p>
            <a:pPr>
              <a:spcAft>
                <a:spcPts val="400"/>
              </a:spcAft>
            </a:pPr>
            <a:r>
              <a:rPr lang="en-US" b="1" dirty="0">
                <a:solidFill>
                  <a:srgbClr val="008575"/>
                </a:solidFill>
              </a:rPr>
              <a:t>GitHub ‘Issue’ Visualization Tool</a:t>
            </a:r>
            <a:endParaRPr lang="en-US" b="1" dirty="0">
              <a:solidFill>
                <a:srgbClr val="006256"/>
              </a:solidFill>
            </a:endParaRPr>
          </a:p>
        </p:txBody>
      </p:sp>
      <p:sp>
        <p:nvSpPr>
          <p:cNvPr id="69" name="Rectangle 68">
            <a:extLst>
              <a:ext uri="{FF2B5EF4-FFF2-40B4-BE49-F238E27FC236}">
                <a16:creationId xmlns:a16="http://schemas.microsoft.com/office/drawing/2014/main" id="{F986BDD3-1189-472D-99C2-A53C6A65582E}"/>
              </a:ext>
            </a:extLst>
          </p:cNvPr>
          <p:cNvSpPr/>
          <p:nvPr/>
        </p:nvSpPr>
        <p:spPr>
          <a:xfrm>
            <a:off x="337576" y="1486092"/>
            <a:ext cx="8901674" cy="1723549"/>
          </a:xfrm>
          <a:prstGeom prst="rect">
            <a:avLst/>
          </a:prstGeom>
        </p:spPr>
        <p:txBody>
          <a:bodyPr wrap="square">
            <a:spAutoFit/>
          </a:bodyPr>
          <a:lstStyle/>
          <a:p>
            <a:pPr marL="514350" indent="-514350">
              <a:spcAft>
                <a:spcPts val="400"/>
              </a:spcAft>
              <a:buFont typeface="+mj-lt"/>
              <a:buAutoNum type="arabicPeriod"/>
            </a:pPr>
            <a:r>
              <a:rPr lang="en-US" sz="2400" b="1" dirty="0"/>
              <a:t>Download </a:t>
            </a:r>
            <a:r>
              <a:rPr lang="en-US" sz="2400" dirty="0"/>
              <a:t>every issue</a:t>
            </a:r>
            <a:r>
              <a:rPr lang="en-US" sz="2400" b="1" dirty="0"/>
              <a:t> </a:t>
            </a:r>
            <a:r>
              <a:rPr lang="en-US" sz="2400" dirty="0"/>
              <a:t>filed on any public repo in GitHub</a:t>
            </a:r>
          </a:p>
          <a:p>
            <a:pPr marL="514350" indent="-514350">
              <a:spcAft>
                <a:spcPts val="400"/>
              </a:spcAft>
              <a:buFont typeface="+mj-lt"/>
              <a:buAutoNum type="arabicPeriod"/>
            </a:pPr>
            <a:r>
              <a:rPr lang="en-US" sz="2400" b="1" dirty="0"/>
              <a:t>Apply ML </a:t>
            </a:r>
            <a:r>
              <a:rPr lang="en-US" sz="2400" dirty="0"/>
              <a:t>to extract key phrases from each title</a:t>
            </a:r>
          </a:p>
          <a:p>
            <a:pPr marL="514350" indent="-514350">
              <a:spcAft>
                <a:spcPts val="400"/>
              </a:spcAft>
              <a:buFont typeface="+mj-lt"/>
              <a:buAutoNum type="arabicPeriod"/>
            </a:pPr>
            <a:r>
              <a:rPr lang="en-US" sz="2400" b="1" dirty="0"/>
              <a:t>Store data </a:t>
            </a:r>
            <a:r>
              <a:rPr lang="en-US" sz="2400" dirty="0"/>
              <a:t>in Azure Database</a:t>
            </a:r>
          </a:p>
          <a:p>
            <a:pPr marL="514350" indent="-514350">
              <a:spcAft>
                <a:spcPts val="400"/>
              </a:spcAft>
              <a:buFont typeface="+mj-lt"/>
              <a:buAutoNum type="arabicPeriod"/>
            </a:pPr>
            <a:r>
              <a:rPr lang="en-US" sz="2400" b="1" dirty="0"/>
              <a:t>Visualize/Interact </a:t>
            </a:r>
            <a:r>
              <a:rPr lang="en-US" sz="2400" dirty="0"/>
              <a:t>with that data through a WebApp</a:t>
            </a:r>
          </a:p>
        </p:txBody>
      </p:sp>
      <p:sp>
        <p:nvSpPr>
          <p:cNvPr id="3" name="Rectangle 2">
            <a:extLst>
              <a:ext uri="{FF2B5EF4-FFF2-40B4-BE49-F238E27FC236}">
                <a16:creationId xmlns:a16="http://schemas.microsoft.com/office/drawing/2014/main" id="{0C3F5159-0D93-48B0-B65F-17CB1835CBDC}"/>
              </a:ext>
            </a:extLst>
          </p:cNvPr>
          <p:cNvSpPr/>
          <p:nvPr/>
        </p:nvSpPr>
        <p:spPr>
          <a:xfrm>
            <a:off x="1139230" y="757827"/>
            <a:ext cx="2462084" cy="363946"/>
          </a:xfrm>
          <a:prstGeom prst="rect">
            <a:avLst/>
          </a:prstGeom>
        </p:spPr>
        <p:txBody>
          <a:bodyPr wrap="none">
            <a:spAutoFit/>
          </a:bodyPr>
          <a:lstStyle/>
          <a:p>
            <a:r>
              <a:rPr lang="en-US" b="1" dirty="0">
                <a:solidFill>
                  <a:srgbClr val="008575"/>
                </a:solidFill>
              </a:rPr>
              <a:t>Python App on Azure</a:t>
            </a:r>
            <a:endParaRPr lang="en-US" dirty="0">
              <a:solidFill>
                <a:srgbClr val="008575"/>
              </a:solidFill>
            </a:endParaRPr>
          </a:p>
        </p:txBody>
      </p:sp>
      <p:sp>
        <p:nvSpPr>
          <p:cNvPr id="5" name="TextBox 4">
            <a:extLst>
              <a:ext uri="{FF2B5EF4-FFF2-40B4-BE49-F238E27FC236}">
                <a16:creationId xmlns:a16="http://schemas.microsoft.com/office/drawing/2014/main" id="{61E12D11-DD79-41F8-9FA0-9D97269E24C7}"/>
              </a:ext>
            </a:extLst>
          </p:cNvPr>
          <p:cNvSpPr txBox="1"/>
          <p:nvPr/>
        </p:nvSpPr>
        <p:spPr>
          <a:xfrm>
            <a:off x="561703" y="3359118"/>
            <a:ext cx="5068388"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pPr algn="ctr"/>
            <a:r>
              <a:rPr lang="en-US" sz="2000" b="1" dirty="0">
                <a:solidFill>
                  <a:srgbClr val="8661C5"/>
                </a:solidFill>
              </a:rPr>
              <a:t>Data Processing</a:t>
            </a:r>
            <a:endParaRPr lang="en-US" sz="2000" dirty="0">
              <a:solidFill>
                <a:srgbClr val="8661C5"/>
              </a:solidFill>
            </a:endParaRPr>
          </a:p>
        </p:txBody>
      </p:sp>
      <p:sp>
        <p:nvSpPr>
          <p:cNvPr id="6" name="Left Bracket 5">
            <a:extLst>
              <a:ext uri="{FF2B5EF4-FFF2-40B4-BE49-F238E27FC236}">
                <a16:creationId xmlns:a16="http://schemas.microsoft.com/office/drawing/2014/main" id="{C208FC3A-DF77-4B8E-8A17-28EA544BDBE8}"/>
              </a:ext>
            </a:extLst>
          </p:cNvPr>
          <p:cNvSpPr/>
          <p:nvPr/>
        </p:nvSpPr>
        <p:spPr>
          <a:xfrm rot="5400000">
            <a:off x="2947562" y="1322993"/>
            <a:ext cx="333375" cy="5162551"/>
          </a:xfrm>
          <a:prstGeom prst="leftBracket">
            <a:avLst/>
          </a:prstGeom>
          <a:ln w="28575">
            <a:solidFill>
              <a:srgbClr val="8661C5">
                <a:alpha val="50000"/>
              </a:srgbClr>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7" name="Oval 6">
            <a:extLst>
              <a:ext uri="{FF2B5EF4-FFF2-40B4-BE49-F238E27FC236}">
                <a16:creationId xmlns:a16="http://schemas.microsoft.com/office/drawing/2014/main" id="{24795638-C774-4237-8A65-F639A30A442C}"/>
              </a:ext>
            </a:extLst>
          </p:cNvPr>
          <p:cNvSpPr/>
          <p:nvPr/>
        </p:nvSpPr>
        <p:spPr bwMode="auto">
          <a:xfrm>
            <a:off x="6147204" y="4959876"/>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8" name="Flowchart: Magnetic Disk 7">
            <a:extLst>
              <a:ext uri="{FF2B5EF4-FFF2-40B4-BE49-F238E27FC236}">
                <a16:creationId xmlns:a16="http://schemas.microsoft.com/office/drawing/2014/main" id="{79041C11-A8A9-4E2C-806D-D647D054EF53}"/>
              </a:ext>
            </a:extLst>
          </p:cNvPr>
          <p:cNvSpPr/>
          <p:nvPr/>
        </p:nvSpPr>
        <p:spPr bwMode="auto">
          <a:xfrm>
            <a:off x="5034804" y="4481076"/>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#1</a:t>
            </a:r>
          </a:p>
        </p:txBody>
      </p:sp>
      <p:sp>
        <p:nvSpPr>
          <p:cNvPr id="10" name="Oval 9">
            <a:extLst>
              <a:ext uri="{FF2B5EF4-FFF2-40B4-BE49-F238E27FC236}">
                <a16:creationId xmlns:a16="http://schemas.microsoft.com/office/drawing/2014/main" id="{29D6FA43-1089-4732-A435-FCB12B49FF34}"/>
              </a:ext>
            </a:extLst>
          </p:cNvPr>
          <p:cNvSpPr/>
          <p:nvPr/>
        </p:nvSpPr>
        <p:spPr bwMode="auto">
          <a:xfrm>
            <a:off x="6414804" y="5756676"/>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Oval 10">
            <a:extLst>
              <a:ext uri="{FF2B5EF4-FFF2-40B4-BE49-F238E27FC236}">
                <a16:creationId xmlns:a16="http://schemas.microsoft.com/office/drawing/2014/main" id="{852A9F6C-7BDF-47F0-B2F6-6C19B5AFACB0}"/>
              </a:ext>
            </a:extLst>
          </p:cNvPr>
          <p:cNvSpPr/>
          <p:nvPr/>
        </p:nvSpPr>
        <p:spPr bwMode="auto">
          <a:xfrm>
            <a:off x="6540804" y="5756676"/>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Oval 11">
            <a:extLst>
              <a:ext uri="{FF2B5EF4-FFF2-40B4-BE49-F238E27FC236}">
                <a16:creationId xmlns:a16="http://schemas.microsoft.com/office/drawing/2014/main" id="{37934A33-3EE7-4895-9FF0-3529D03CFAB9}"/>
              </a:ext>
            </a:extLst>
          </p:cNvPr>
          <p:cNvSpPr/>
          <p:nvPr/>
        </p:nvSpPr>
        <p:spPr bwMode="auto">
          <a:xfrm>
            <a:off x="7119204" y="4959876"/>
            <a:ext cx="223200" cy="223200"/>
          </a:xfrm>
          <a:prstGeom prst="ellipse">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7" name="Straight Arrow Connector 16">
            <a:extLst>
              <a:ext uri="{FF2B5EF4-FFF2-40B4-BE49-F238E27FC236}">
                <a16:creationId xmlns:a16="http://schemas.microsoft.com/office/drawing/2014/main" id="{3AB22622-B739-4D1F-8666-509DB4B64E7A}"/>
              </a:ext>
            </a:extLst>
          </p:cNvPr>
          <p:cNvCxnSpPr>
            <a:cxnSpLocks/>
          </p:cNvCxnSpPr>
          <p:nvPr/>
        </p:nvCxnSpPr>
        <p:spPr>
          <a:xfrm>
            <a:off x="2106204" y="5071476"/>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18" name="Rectangle 17">
            <a:extLst>
              <a:ext uri="{FF2B5EF4-FFF2-40B4-BE49-F238E27FC236}">
                <a16:creationId xmlns:a16="http://schemas.microsoft.com/office/drawing/2014/main" id="{6D79941F-1F00-429A-973E-502C3B8FE18B}"/>
              </a:ext>
            </a:extLst>
          </p:cNvPr>
          <p:cNvSpPr/>
          <p:nvPr/>
        </p:nvSpPr>
        <p:spPr bwMode="auto">
          <a:xfrm>
            <a:off x="3049404" y="4614276"/>
            <a:ext cx="10080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Azure Blob</a:t>
            </a:r>
          </a:p>
          <a:p>
            <a:pPr algn="ctr" defTabSz="932472" fontAlgn="base">
              <a:spcBef>
                <a:spcPct val="0"/>
              </a:spcBef>
              <a:spcAft>
                <a:spcPct val="0"/>
              </a:spcAft>
            </a:pPr>
            <a:r>
              <a:rPr lang="en-US" sz="1400" dirty="0">
                <a:solidFill>
                  <a:schemeClr val="tx1"/>
                </a:solidFill>
                <a:ea typeface="Segoe UI" pitchFamily="34" charset="0"/>
                <a:cs typeface="Segoe UI" pitchFamily="34" charset="0"/>
              </a:rPr>
              <a:t>Storage</a:t>
            </a:r>
            <a:endParaRPr lang="en-US" sz="1200" dirty="0">
              <a:solidFill>
                <a:schemeClr val="tx1"/>
              </a:solidFill>
              <a:ea typeface="Segoe UI" pitchFamily="34" charset="0"/>
              <a:cs typeface="Segoe UI" pitchFamily="34" charset="0"/>
            </a:endParaRPr>
          </a:p>
        </p:txBody>
      </p:sp>
      <p:cxnSp>
        <p:nvCxnSpPr>
          <p:cNvPr id="19" name="Straight Arrow Connector 18">
            <a:extLst>
              <a:ext uri="{FF2B5EF4-FFF2-40B4-BE49-F238E27FC236}">
                <a16:creationId xmlns:a16="http://schemas.microsoft.com/office/drawing/2014/main" id="{F387B8BB-FACD-4ABD-A1E1-69EA5724DBD0}"/>
              </a:ext>
            </a:extLst>
          </p:cNvPr>
          <p:cNvCxnSpPr>
            <a:cxnSpLocks/>
          </p:cNvCxnSpPr>
          <p:nvPr/>
        </p:nvCxnSpPr>
        <p:spPr>
          <a:xfrm>
            <a:off x="4147404" y="5071476"/>
            <a:ext cx="684000" cy="0"/>
          </a:xfrm>
          <a:prstGeom prst="straightConnector1">
            <a:avLst/>
          </a:prstGeom>
          <a:ln>
            <a:solidFill>
              <a:srgbClr val="000000"/>
            </a:solidFill>
            <a:headEnd type="non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20" name="Flowchart: Magnetic Disk 19">
            <a:extLst>
              <a:ext uri="{FF2B5EF4-FFF2-40B4-BE49-F238E27FC236}">
                <a16:creationId xmlns:a16="http://schemas.microsoft.com/office/drawing/2014/main" id="{BCDC718A-A92B-4D0F-A157-7BE5147A7BA9}"/>
              </a:ext>
            </a:extLst>
          </p:cNvPr>
          <p:cNvSpPr/>
          <p:nvPr/>
        </p:nvSpPr>
        <p:spPr bwMode="auto">
          <a:xfrm>
            <a:off x="7229004" y="4481076"/>
            <a:ext cx="1216800" cy="1180800"/>
          </a:xfrm>
          <a:prstGeom prst="flowChartMagneticDisk">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solidFill>
                  <a:schemeClr val="tx1"/>
                </a:solidFill>
                <a:ea typeface="Segoe UI" pitchFamily="34" charset="0"/>
                <a:cs typeface="Segoe UI" pitchFamily="34" charset="0"/>
              </a:rPr>
              <a:t>CosmosDB</a:t>
            </a:r>
          </a:p>
          <a:p>
            <a:pPr algn="l" defTabSz="932472" fontAlgn="base">
              <a:spcBef>
                <a:spcPct val="0"/>
              </a:spcBef>
              <a:spcAft>
                <a:spcPct val="0"/>
              </a:spcAft>
            </a:pPr>
            <a:r>
              <a:rPr lang="en-US" sz="1400" dirty="0">
                <a:solidFill>
                  <a:schemeClr val="tx1"/>
                </a:solidFill>
                <a:ea typeface="Segoe UI" pitchFamily="34" charset="0"/>
                <a:cs typeface="Segoe UI" pitchFamily="34" charset="0"/>
              </a:rPr>
              <a:t>Table #2</a:t>
            </a:r>
          </a:p>
        </p:txBody>
      </p:sp>
      <p:sp>
        <p:nvSpPr>
          <p:cNvPr id="21" name="Rectangle 20">
            <a:extLst>
              <a:ext uri="{FF2B5EF4-FFF2-40B4-BE49-F238E27FC236}">
                <a16:creationId xmlns:a16="http://schemas.microsoft.com/office/drawing/2014/main" id="{44D09E9B-DD9F-4BA6-871C-CD02EA1211E3}"/>
              </a:ext>
            </a:extLst>
          </p:cNvPr>
          <p:cNvSpPr/>
          <p:nvPr/>
        </p:nvSpPr>
        <p:spPr bwMode="auto">
          <a:xfrm>
            <a:off x="5952804" y="5838276"/>
            <a:ext cx="1288800" cy="914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chemeClr val="tx1"/>
                </a:solidFill>
                <a:ea typeface="Segoe UI" pitchFamily="34" charset="0"/>
                <a:cs typeface="Segoe UI" pitchFamily="34" charset="0"/>
              </a:rPr>
              <a:t>Cognitive Services (ML)</a:t>
            </a:r>
            <a:endParaRPr lang="en-US" sz="1200" dirty="0">
              <a:solidFill>
                <a:schemeClr val="tx1"/>
              </a:solidFill>
              <a:ea typeface="Segoe UI" pitchFamily="34" charset="0"/>
              <a:cs typeface="Segoe UI" pitchFamily="34" charset="0"/>
            </a:endParaRPr>
          </a:p>
        </p:txBody>
      </p:sp>
      <p:cxnSp>
        <p:nvCxnSpPr>
          <p:cNvPr id="22" name="Connector: Elbow 21">
            <a:extLst>
              <a:ext uri="{FF2B5EF4-FFF2-40B4-BE49-F238E27FC236}">
                <a16:creationId xmlns:a16="http://schemas.microsoft.com/office/drawing/2014/main" id="{D5BA7D98-1910-4C91-BB2D-A79A81683521}"/>
              </a:ext>
            </a:extLst>
          </p:cNvPr>
          <p:cNvCxnSpPr>
            <a:cxnSpLocks/>
            <a:stCxn id="7" idx="6"/>
            <a:endCxn id="10" idx="0"/>
          </p:cNvCxnSpPr>
          <p:nvPr/>
        </p:nvCxnSpPr>
        <p:spPr>
          <a:xfrm>
            <a:off x="6370404" y="5071476"/>
            <a:ext cx="156000" cy="6852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23" name="Connector: Elbow 22">
            <a:extLst>
              <a:ext uri="{FF2B5EF4-FFF2-40B4-BE49-F238E27FC236}">
                <a16:creationId xmlns:a16="http://schemas.microsoft.com/office/drawing/2014/main" id="{A4A8BF3D-8714-427D-B2CA-3A96BFF8177A}"/>
              </a:ext>
            </a:extLst>
          </p:cNvPr>
          <p:cNvCxnSpPr>
            <a:cxnSpLocks/>
            <a:stCxn id="11" idx="0"/>
            <a:endCxn id="12" idx="2"/>
          </p:cNvCxnSpPr>
          <p:nvPr/>
        </p:nvCxnSpPr>
        <p:spPr>
          <a:xfrm rot="5400000" flipH="1" flipV="1">
            <a:off x="6543204" y="5180676"/>
            <a:ext cx="685200" cy="466800"/>
          </a:xfrm>
          <a:prstGeom prst="bentConnector2">
            <a:avLst/>
          </a:prstGeom>
          <a:ln>
            <a:solidFill>
              <a:srgbClr val="000000"/>
            </a:solidFill>
            <a:headEnd type="none" w="lg" len="med"/>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E979423B-2FF9-4928-BF75-5AD0C3CE830A}"/>
              </a:ext>
            </a:extLst>
          </p:cNvPr>
          <p:cNvCxnSpPr>
            <a:cxnSpLocks/>
          </p:cNvCxnSpPr>
          <p:nvPr/>
        </p:nvCxnSpPr>
        <p:spPr>
          <a:xfrm flipV="1">
            <a:off x="8488404" y="5064276"/>
            <a:ext cx="819600" cy="7200"/>
          </a:xfrm>
          <a:prstGeom prst="straightConnector1">
            <a:avLst/>
          </a:prstGeom>
          <a:ln>
            <a:solidFill>
              <a:srgbClr val="000000"/>
            </a:solidFill>
            <a:headEnd type="arrow" w="med" len="med"/>
            <a:tailEnd type="arrow" w="med" len="med"/>
          </a:ln>
        </p:spPr>
        <p:style>
          <a:lnRef idx="3">
            <a:schemeClr val="accent3"/>
          </a:lnRef>
          <a:fillRef idx="0">
            <a:schemeClr val="accent3"/>
          </a:fillRef>
          <a:effectRef idx="2">
            <a:schemeClr val="accent3"/>
          </a:effectRef>
          <a:fontRef idx="minor">
            <a:schemeClr val="tx1"/>
          </a:fontRef>
        </p:style>
      </p:cxnSp>
      <p:sp>
        <p:nvSpPr>
          <p:cNvPr id="25" name="Oval 24">
            <a:extLst>
              <a:ext uri="{FF2B5EF4-FFF2-40B4-BE49-F238E27FC236}">
                <a16:creationId xmlns:a16="http://schemas.microsoft.com/office/drawing/2014/main" id="{D8CE80B8-79ED-4C98-89D4-E95D56448A4B}"/>
              </a:ext>
            </a:extLst>
          </p:cNvPr>
          <p:cNvSpPr/>
          <p:nvPr/>
        </p:nvSpPr>
        <p:spPr bwMode="auto">
          <a:xfrm>
            <a:off x="1464174" y="4819704"/>
            <a:ext cx="554400" cy="5544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1400" dirty="0">
              <a:solidFill>
                <a:schemeClr val="tx1"/>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516DDF3B-68ED-4939-A209-BBE57747DA62}"/>
              </a:ext>
            </a:extLst>
          </p:cNvPr>
          <p:cNvSpPr/>
          <p:nvPr/>
        </p:nvSpPr>
        <p:spPr bwMode="auto">
          <a:xfrm>
            <a:off x="761604" y="4167414"/>
            <a:ext cx="892800" cy="26064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nvGrpSpPr>
          <p:cNvPr id="27" name="Group 26">
            <a:extLst>
              <a:ext uri="{FF2B5EF4-FFF2-40B4-BE49-F238E27FC236}">
                <a16:creationId xmlns:a16="http://schemas.microsoft.com/office/drawing/2014/main" id="{8AEB1826-F074-479A-93DD-757C3B0B5905}"/>
              </a:ext>
            </a:extLst>
          </p:cNvPr>
          <p:cNvGrpSpPr/>
          <p:nvPr/>
        </p:nvGrpSpPr>
        <p:grpSpPr>
          <a:xfrm>
            <a:off x="826404" y="4245594"/>
            <a:ext cx="748800" cy="2455200"/>
            <a:chOff x="244800" y="3672000"/>
            <a:chExt cx="748800" cy="2455200"/>
          </a:xfrm>
        </p:grpSpPr>
        <p:sp>
          <p:nvSpPr>
            <p:cNvPr id="28" name="Flowchart: Multidocument 27">
              <a:extLst>
                <a:ext uri="{FF2B5EF4-FFF2-40B4-BE49-F238E27FC236}">
                  <a16:creationId xmlns:a16="http://schemas.microsoft.com/office/drawing/2014/main" id="{FF919B48-452D-4418-9053-287CE7314264}"/>
                </a:ext>
              </a:extLst>
            </p:cNvPr>
            <p:cNvSpPr/>
            <p:nvPr/>
          </p:nvSpPr>
          <p:spPr bwMode="auto">
            <a:xfrm>
              <a:off x="244800" y="36720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29" name="Flowchart: Multidocument 28">
              <a:extLst>
                <a:ext uri="{FF2B5EF4-FFF2-40B4-BE49-F238E27FC236}">
                  <a16:creationId xmlns:a16="http://schemas.microsoft.com/office/drawing/2014/main" id="{566D7191-6ABA-4645-8F1A-7607BE27EAFE}"/>
                </a:ext>
              </a:extLst>
            </p:cNvPr>
            <p:cNvSpPr/>
            <p:nvPr/>
          </p:nvSpPr>
          <p:spPr bwMode="auto">
            <a:xfrm>
              <a:off x="244800" y="45216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30" name="Flowchart: Multidocument 29">
              <a:extLst>
                <a:ext uri="{FF2B5EF4-FFF2-40B4-BE49-F238E27FC236}">
                  <a16:creationId xmlns:a16="http://schemas.microsoft.com/office/drawing/2014/main" id="{F0C9171F-6F60-4FAD-B97B-B04D5313B618}"/>
                </a:ext>
              </a:extLst>
            </p:cNvPr>
            <p:cNvSpPr/>
            <p:nvPr/>
          </p:nvSpPr>
          <p:spPr bwMode="auto">
            <a:xfrm>
              <a:off x="244800" y="5371200"/>
              <a:ext cx="748800" cy="756000"/>
            </a:xfrm>
            <a:prstGeom prst="flowChartMultidocumen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1" name="TextBox 30">
            <a:extLst>
              <a:ext uri="{FF2B5EF4-FFF2-40B4-BE49-F238E27FC236}">
                <a16:creationId xmlns:a16="http://schemas.microsoft.com/office/drawing/2014/main" id="{F9A13A1A-D15E-442D-B500-0CD8DF71B259}"/>
              </a:ext>
            </a:extLst>
          </p:cNvPr>
          <p:cNvSpPr txBox="1"/>
          <p:nvPr/>
        </p:nvSpPr>
        <p:spPr>
          <a:xfrm>
            <a:off x="1507261" y="4989181"/>
            <a:ext cx="439200" cy="215444"/>
          </a:xfrm>
          <a:prstGeom prst="rect">
            <a:avLst/>
          </a:prstGeom>
          <a:solidFill>
            <a:schemeClr val="bg1"/>
          </a:solidFill>
          <a:ln>
            <a:solidFill>
              <a:schemeClr val="tx1"/>
            </a:solidFill>
          </a:ln>
        </p:spPr>
        <p:txBody>
          <a:bodyPr wrap="square" lIns="0" tIns="0" rIns="0" bIns="0" rtlCol="0">
            <a:spAutoFit/>
          </a:bodyPr>
          <a:lstStyle/>
          <a:p>
            <a:pPr algn="ctr"/>
            <a:r>
              <a:rPr lang="en-US" sz="1400" dirty="0">
                <a:gradFill>
                  <a:gsLst>
                    <a:gs pos="2917">
                      <a:schemeClr val="tx1"/>
                    </a:gs>
                    <a:gs pos="30000">
                      <a:schemeClr val="tx1"/>
                    </a:gs>
                  </a:gsLst>
                  <a:lin ang="5400000" scaled="0"/>
                </a:gradFill>
              </a:rPr>
              <a:t>API</a:t>
            </a:r>
          </a:p>
        </p:txBody>
      </p:sp>
      <p:sp>
        <p:nvSpPr>
          <p:cNvPr id="32" name="TextBox 31">
            <a:extLst>
              <a:ext uri="{FF2B5EF4-FFF2-40B4-BE49-F238E27FC236}">
                <a16:creationId xmlns:a16="http://schemas.microsoft.com/office/drawing/2014/main" id="{7C2D14A8-5C3E-4203-BDF4-0BE31E8572DC}"/>
              </a:ext>
            </a:extLst>
          </p:cNvPr>
          <p:cNvSpPr txBox="1"/>
          <p:nvPr/>
        </p:nvSpPr>
        <p:spPr>
          <a:xfrm>
            <a:off x="863604" y="4411194"/>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33" name="TextBox 32">
            <a:extLst>
              <a:ext uri="{FF2B5EF4-FFF2-40B4-BE49-F238E27FC236}">
                <a16:creationId xmlns:a16="http://schemas.microsoft.com/office/drawing/2014/main" id="{B8B3DDCE-4FD9-4686-8B91-C05A95554E03}"/>
              </a:ext>
            </a:extLst>
          </p:cNvPr>
          <p:cNvSpPr txBox="1"/>
          <p:nvPr/>
        </p:nvSpPr>
        <p:spPr>
          <a:xfrm>
            <a:off x="863604" y="5261994"/>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34" name="TextBox 33">
            <a:extLst>
              <a:ext uri="{FF2B5EF4-FFF2-40B4-BE49-F238E27FC236}">
                <a16:creationId xmlns:a16="http://schemas.microsoft.com/office/drawing/2014/main" id="{DCEC22D3-C8B8-458A-8307-F128ACB4F802}"/>
              </a:ext>
            </a:extLst>
          </p:cNvPr>
          <p:cNvSpPr txBox="1"/>
          <p:nvPr/>
        </p:nvSpPr>
        <p:spPr>
          <a:xfrm>
            <a:off x="863604" y="6111594"/>
            <a:ext cx="590400" cy="430887"/>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GitHub</a:t>
            </a:r>
          </a:p>
          <a:p>
            <a:pPr algn="l"/>
            <a:r>
              <a:rPr lang="en-US" sz="1400" dirty="0">
                <a:gradFill>
                  <a:gsLst>
                    <a:gs pos="2917">
                      <a:schemeClr val="tx1"/>
                    </a:gs>
                    <a:gs pos="30000">
                      <a:schemeClr val="tx1"/>
                    </a:gs>
                  </a:gsLst>
                  <a:lin ang="5400000" scaled="0"/>
                </a:gradFill>
              </a:rPr>
              <a:t>Data</a:t>
            </a:r>
          </a:p>
        </p:txBody>
      </p:sp>
      <p:sp>
        <p:nvSpPr>
          <p:cNvPr id="35" name="Left Bracket 34">
            <a:extLst>
              <a:ext uri="{FF2B5EF4-FFF2-40B4-BE49-F238E27FC236}">
                <a16:creationId xmlns:a16="http://schemas.microsoft.com/office/drawing/2014/main" id="{45576C63-ECA2-4E50-AD3E-7433EE8C9F30}"/>
              </a:ext>
            </a:extLst>
          </p:cNvPr>
          <p:cNvSpPr/>
          <p:nvPr/>
        </p:nvSpPr>
        <p:spPr>
          <a:xfrm rot="5400000">
            <a:off x="6652786" y="2846992"/>
            <a:ext cx="333375" cy="2114552"/>
          </a:xfrm>
          <a:prstGeom prst="leftBracket">
            <a:avLst/>
          </a:prstGeom>
          <a:ln w="28575">
            <a:solidFill>
              <a:srgbClr val="008575">
                <a:alpha val="50000"/>
              </a:srgbClr>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36" name="Left Bracket 35">
            <a:extLst>
              <a:ext uri="{FF2B5EF4-FFF2-40B4-BE49-F238E27FC236}">
                <a16:creationId xmlns:a16="http://schemas.microsoft.com/office/drawing/2014/main" id="{79A90624-442C-4E36-A9C1-C13267EE7B3E}"/>
              </a:ext>
            </a:extLst>
          </p:cNvPr>
          <p:cNvSpPr/>
          <p:nvPr/>
        </p:nvSpPr>
        <p:spPr>
          <a:xfrm rot="5400000">
            <a:off x="9381699" y="2299304"/>
            <a:ext cx="333375" cy="3209927"/>
          </a:xfrm>
          <a:prstGeom prst="leftBracket">
            <a:avLst/>
          </a:prstGeom>
          <a:ln w="28575">
            <a:solidFill>
              <a:srgbClr val="0078D4">
                <a:alpha val="50000"/>
              </a:srgbClr>
            </a:solidFill>
            <a:headEnd type="none" w="lg" len="med"/>
            <a:tailEnd type="none" w="lg"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sp>
        <p:nvSpPr>
          <p:cNvPr id="37" name="TextBox 36">
            <a:extLst>
              <a:ext uri="{FF2B5EF4-FFF2-40B4-BE49-F238E27FC236}">
                <a16:creationId xmlns:a16="http://schemas.microsoft.com/office/drawing/2014/main" id="{1E3F0626-B3EF-40E9-9B3B-34028492E616}"/>
              </a:ext>
            </a:extLst>
          </p:cNvPr>
          <p:cNvSpPr txBox="1"/>
          <p:nvPr/>
        </p:nvSpPr>
        <p:spPr>
          <a:xfrm>
            <a:off x="5611284" y="3359118"/>
            <a:ext cx="2385634"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pPr algn="ctr"/>
            <a:r>
              <a:rPr lang="en-US" sz="2000" b="1" dirty="0">
                <a:solidFill>
                  <a:srgbClr val="008575"/>
                </a:solidFill>
              </a:rPr>
              <a:t>Machine Learning</a:t>
            </a:r>
            <a:endParaRPr lang="en-US" sz="2000" dirty="0">
              <a:solidFill>
                <a:srgbClr val="008575"/>
              </a:solidFill>
            </a:endParaRPr>
          </a:p>
        </p:txBody>
      </p:sp>
      <p:sp>
        <p:nvSpPr>
          <p:cNvPr id="38" name="TextBox 37">
            <a:extLst>
              <a:ext uri="{FF2B5EF4-FFF2-40B4-BE49-F238E27FC236}">
                <a16:creationId xmlns:a16="http://schemas.microsoft.com/office/drawing/2014/main" id="{0AF9D23E-AC91-4FD3-BF12-177AAC589A90}"/>
              </a:ext>
            </a:extLst>
          </p:cNvPr>
          <p:cNvSpPr txBox="1"/>
          <p:nvPr/>
        </p:nvSpPr>
        <p:spPr>
          <a:xfrm>
            <a:off x="7993228" y="3359118"/>
            <a:ext cx="3219450" cy="307777"/>
          </a:xfrm>
          <a:prstGeom prst="rect">
            <a:avLst/>
          </a:prstGeom>
          <a:ln w="9525">
            <a:noFill/>
            <a:headEnd type="none" w="lg" len="med"/>
            <a:tailEnd type="none" w="lg" len="med"/>
          </a:ln>
        </p:spPr>
        <p:style>
          <a:lnRef idx="3">
            <a:schemeClr val="accent5"/>
          </a:lnRef>
          <a:fillRef idx="0">
            <a:schemeClr val="accent5"/>
          </a:fillRef>
          <a:effectRef idx="2">
            <a:schemeClr val="accent5"/>
          </a:effectRef>
          <a:fontRef idx="minor">
            <a:schemeClr val="tx1"/>
          </a:fontRef>
        </p:style>
        <p:txBody>
          <a:bodyPr wrap="square" lIns="0" tIns="0" rIns="0" bIns="0" rtlCol="0">
            <a:spAutoFit/>
          </a:bodyPr>
          <a:lstStyle/>
          <a:p>
            <a:pPr algn="ctr"/>
            <a:r>
              <a:rPr lang="en-US" sz="2000" b="1" dirty="0">
                <a:solidFill>
                  <a:srgbClr val="0078D4"/>
                </a:solidFill>
              </a:rPr>
              <a:t>Web Applications</a:t>
            </a:r>
            <a:endParaRPr lang="en-US" sz="2000" dirty="0">
              <a:solidFill>
                <a:srgbClr val="0078D4"/>
              </a:solidFill>
            </a:endParaRPr>
          </a:p>
        </p:txBody>
      </p:sp>
      <p:pic>
        <p:nvPicPr>
          <p:cNvPr id="43" name="Picture 2" descr="Image result for azure functions logo">
            <a:extLst>
              <a:ext uri="{FF2B5EF4-FFF2-40B4-BE49-F238E27FC236}">
                <a16:creationId xmlns:a16="http://schemas.microsoft.com/office/drawing/2014/main" id="{C80CE4AB-58ED-40AC-81FE-6362616EE6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216" r="14726"/>
          <a:stretch/>
        </p:blipFill>
        <p:spPr bwMode="auto">
          <a:xfrm>
            <a:off x="2347211" y="3790836"/>
            <a:ext cx="381357" cy="304602"/>
          </a:xfrm>
          <a:prstGeom prst="rect">
            <a:avLst/>
          </a:prstGeom>
          <a:solidFill>
            <a:srgbClr val="FFFFFF"/>
          </a:solidFill>
        </p:spPr>
      </p:pic>
      <p:pic>
        <p:nvPicPr>
          <p:cNvPr id="44" name="Picture 2" descr="Image result for cognitive services icon">
            <a:extLst>
              <a:ext uri="{FF2B5EF4-FFF2-40B4-BE49-F238E27FC236}">
                <a16:creationId xmlns:a16="http://schemas.microsoft.com/office/drawing/2014/main" id="{01E36DEF-863E-45CB-B5A3-5853E684D10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692" b="9533"/>
          <a:stretch/>
        </p:blipFill>
        <p:spPr bwMode="auto">
          <a:xfrm>
            <a:off x="6630318" y="3810591"/>
            <a:ext cx="347567" cy="274762"/>
          </a:xfrm>
          <a:prstGeom prst="rect">
            <a:avLst/>
          </a:prstGeom>
          <a:solidFill>
            <a:srgbClr val="FFFFFF"/>
          </a:solidFill>
        </p:spPr>
      </p:pic>
      <p:pic>
        <p:nvPicPr>
          <p:cNvPr id="45" name="Picture 2" descr="Image result for cosmos db logo">
            <a:extLst>
              <a:ext uri="{FF2B5EF4-FFF2-40B4-BE49-F238E27FC236}">
                <a16:creationId xmlns:a16="http://schemas.microsoft.com/office/drawing/2014/main" id="{6E4EE943-7178-475E-A409-0923D18B95B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569" r="11331"/>
          <a:stretch/>
        </p:blipFill>
        <p:spPr bwMode="auto">
          <a:xfrm>
            <a:off x="3254926" y="3809504"/>
            <a:ext cx="337576" cy="267266"/>
          </a:xfrm>
          <a:prstGeom prst="rect">
            <a:avLst/>
          </a:prstGeom>
          <a:solidFill>
            <a:srgbClr val="FFFFFF"/>
          </a:solidFill>
        </p:spPr>
      </p:pic>
      <p:pic>
        <p:nvPicPr>
          <p:cNvPr id="46" name="Picture 2" descr="Image result for azure blob storage logo">
            <a:extLst>
              <a:ext uri="{FF2B5EF4-FFF2-40B4-BE49-F238E27FC236}">
                <a16:creationId xmlns:a16="http://schemas.microsoft.com/office/drawing/2014/main" id="{3C70F04A-611F-4279-82B0-FD15D01208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30766" y="3782156"/>
            <a:ext cx="321963" cy="321963"/>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6" descr="Related image">
            <a:extLst>
              <a:ext uri="{FF2B5EF4-FFF2-40B4-BE49-F238E27FC236}">
                <a16:creationId xmlns:a16="http://schemas.microsoft.com/office/drawing/2014/main" id="{D4F89FD9-D1A5-45DD-98A2-5D6DC87B8C3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1513" r="11377"/>
          <a:stretch/>
        </p:blipFill>
        <p:spPr bwMode="auto">
          <a:xfrm>
            <a:off x="9431576" y="3788694"/>
            <a:ext cx="342754" cy="318556"/>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a:extLst>
              <a:ext uri="{FF2B5EF4-FFF2-40B4-BE49-F238E27FC236}">
                <a16:creationId xmlns:a16="http://schemas.microsoft.com/office/drawing/2014/main" id="{17BAA81F-9EB7-48C4-9972-A5BBE1279015}"/>
              </a:ext>
            </a:extLst>
          </p:cNvPr>
          <p:cNvPicPr>
            <a:picLocks noChangeAspect="1"/>
          </p:cNvPicPr>
          <p:nvPr/>
        </p:nvPicPr>
        <p:blipFill>
          <a:blip r:embed="rId8">
            <a:extLst>
              <a:ext uri="{BEBA8EAE-BF5A-486C-A8C5-ECC9F3942E4B}">
                <a14:imgProps xmlns:a14="http://schemas.microsoft.com/office/drawing/2010/main">
                  <a14:imgLayer r:embed="rId9">
                    <a14:imgEffect>
                      <a14:artisticGlass/>
                    </a14:imgEffect>
                  </a14:imgLayer>
                </a14:imgProps>
              </a:ext>
            </a:extLst>
          </a:blip>
          <a:stretch>
            <a:fillRect/>
          </a:stretch>
        </p:blipFill>
        <p:spPr>
          <a:xfrm>
            <a:off x="9574959" y="5069840"/>
            <a:ext cx="1528350" cy="1229360"/>
          </a:xfrm>
          <a:prstGeom prst="rect">
            <a:avLst/>
          </a:prstGeom>
        </p:spPr>
      </p:pic>
      <p:sp>
        <p:nvSpPr>
          <p:cNvPr id="52" name="Rectangle 51">
            <a:extLst>
              <a:ext uri="{FF2B5EF4-FFF2-40B4-BE49-F238E27FC236}">
                <a16:creationId xmlns:a16="http://schemas.microsoft.com/office/drawing/2014/main" id="{2CE7B772-B003-4A6C-859D-A42A0E5AAEA1}"/>
              </a:ext>
            </a:extLst>
          </p:cNvPr>
          <p:cNvSpPr/>
          <p:nvPr/>
        </p:nvSpPr>
        <p:spPr bwMode="auto">
          <a:xfrm>
            <a:off x="9418548" y="4357973"/>
            <a:ext cx="1800000" cy="1994400"/>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1400" dirty="0">
                <a:solidFill>
                  <a:schemeClr val="tx1"/>
                </a:solidFill>
                <a:ea typeface="Segoe UI" pitchFamily="34" charset="0"/>
                <a:cs typeface="Segoe UI" pitchFamily="34" charset="0"/>
              </a:rPr>
              <a:t>App Services </a:t>
            </a:r>
          </a:p>
          <a:p>
            <a:pPr defTabSz="932472" fontAlgn="base">
              <a:spcBef>
                <a:spcPct val="0"/>
              </a:spcBef>
              <a:spcAft>
                <a:spcPct val="0"/>
              </a:spcAft>
            </a:pPr>
            <a:r>
              <a:rPr lang="en-US" sz="1400" dirty="0">
                <a:solidFill>
                  <a:schemeClr val="tx1"/>
                </a:solidFill>
                <a:ea typeface="Segoe UI" pitchFamily="34" charset="0"/>
                <a:cs typeface="Segoe UI" pitchFamily="34" charset="0"/>
              </a:rPr>
              <a:t>(Web Hosting)</a:t>
            </a:r>
          </a:p>
        </p:txBody>
      </p:sp>
      <p:sp>
        <p:nvSpPr>
          <p:cNvPr id="54" name="Rectangle 53">
            <a:extLst>
              <a:ext uri="{FF2B5EF4-FFF2-40B4-BE49-F238E27FC236}">
                <a16:creationId xmlns:a16="http://schemas.microsoft.com/office/drawing/2014/main" id="{10ED8C33-DD9A-420C-8A35-A7178D2386E7}"/>
              </a:ext>
            </a:extLst>
          </p:cNvPr>
          <p:cNvSpPr/>
          <p:nvPr/>
        </p:nvSpPr>
        <p:spPr>
          <a:xfrm>
            <a:off x="9533478" y="4988982"/>
            <a:ext cx="1584814" cy="127594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Tree>
    <p:extLst>
      <p:ext uri="{BB962C8B-B14F-4D97-AF65-F5344CB8AC3E}">
        <p14:creationId xmlns:p14="http://schemas.microsoft.com/office/powerpoint/2010/main" val="109131121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5029DF2-856E-4A09-A6C5-FA085032209A}"/>
              </a:ext>
            </a:extLst>
          </p:cNvPr>
          <p:cNvSpPr/>
          <p:nvPr/>
        </p:nvSpPr>
        <p:spPr>
          <a:xfrm>
            <a:off x="8357296" y="6611779"/>
            <a:ext cx="3834704" cy="246221"/>
          </a:xfrm>
          <a:prstGeom prst="rect">
            <a:avLst/>
          </a:prstGeom>
        </p:spPr>
        <p:txBody>
          <a:bodyPr wrap="none">
            <a:spAutoFit/>
          </a:bodyPr>
          <a:lstStyle/>
          <a:p>
            <a:pPr algn="r"/>
            <a:r>
              <a:rPr lang="en-US" sz="1000" i="1" dirty="0"/>
              <a:t>[1] Source: </a:t>
            </a:r>
            <a:r>
              <a:rPr lang="en-US" sz="1000" i="1" dirty="0">
                <a:hlinkClick r:id="rId3"/>
              </a:rPr>
              <a:t>https://hbr.org/2010/12/you-cant-multi-task-so-stop-tr</a:t>
            </a:r>
            <a:endParaRPr lang="en-US" sz="1000" i="1" dirty="0"/>
          </a:p>
        </p:txBody>
      </p:sp>
      <p:sp>
        <p:nvSpPr>
          <p:cNvPr id="45" name="Rectangle 44">
            <a:extLst>
              <a:ext uri="{FF2B5EF4-FFF2-40B4-BE49-F238E27FC236}">
                <a16:creationId xmlns:a16="http://schemas.microsoft.com/office/drawing/2014/main" id="{2D94ACEA-33EA-4DAF-AF65-9D5E8A3935E7}"/>
              </a:ext>
            </a:extLst>
          </p:cNvPr>
          <p:cNvSpPr/>
          <p:nvPr/>
        </p:nvSpPr>
        <p:spPr>
          <a:xfrm>
            <a:off x="314960" y="1607112"/>
            <a:ext cx="6187440" cy="3093154"/>
          </a:xfrm>
          <a:prstGeom prst="rect">
            <a:avLst/>
          </a:prstGeom>
        </p:spPr>
        <p:txBody>
          <a:bodyPr wrap="square" anchor="t">
            <a:spAutoFit/>
          </a:bodyPr>
          <a:lstStyle/>
          <a:p>
            <a:pPr>
              <a:spcAft>
                <a:spcPts val="600"/>
              </a:spcAft>
            </a:pPr>
            <a:r>
              <a:rPr lang="en-US" sz="2800" dirty="0"/>
              <a:t>Focus on writing code ... less on configuring cloud services</a:t>
            </a:r>
            <a:endParaRPr lang="en-US" sz="1750" dirty="0">
              <a:cs typeface="Segoe UI"/>
            </a:endParaRPr>
          </a:p>
          <a:p>
            <a:pPr>
              <a:spcAft>
                <a:spcPts val="600"/>
              </a:spcAft>
            </a:pPr>
            <a:endParaRPr lang="en-US" sz="2800" dirty="0"/>
          </a:p>
          <a:p>
            <a:pPr>
              <a:spcAft>
                <a:spcPts val="600"/>
              </a:spcAft>
            </a:pPr>
            <a:r>
              <a:rPr lang="en-US" sz="2800" dirty="0"/>
              <a:t>Context switching has measurable impact on your development cycles</a:t>
            </a:r>
          </a:p>
          <a:p>
            <a:pPr marL="457200" indent="-457200">
              <a:buFont typeface="Arial" panose="020B0604020202020204" pitchFamily="34" charset="0"/>
              <a:buChar char="•"/>
            </a:pPr>
            <a:r>
              <a:rPr lang="en-US" sz="2000" dirty="0"/>
              <a:t>Efficiency can drop by as much as 40%</a:t>
            </a:r>
          </a:p>
          <a:p>
            <a:pPr marL="457200" indent="-457200">
              <a:buFont typeface="Arial" panose="020B0604020202020204" pitchFamily="34" charset="0"/>
              <a:buChar char="•"/>
            </a:pPr>
            <a:r>
              <a:rPr lang="en-US" sz="2000" dirty="0"/>
              <a:t>Impacts Long-term memory &amp; creativity suffers</a:t>
            </a:r>
          </a:p>
        </p:txBody>
      </p:sp>
      <p:sp>
        <p:nvSpPr>
          <p:cNvPr id="3" name="Title 1">
            <a:extLst>
              <a:ext uri="{FF2B5EF4-FFF2-40B4-BE49-F238E27FC236}">
                <a16:creationId xmlns:a16="http://schemas.microsoft.com/office/drawing/2014/main" id="{F7920A20-BEA1-4C34-9F20-FA673A8611C7}"/>
              </a:ext>
            </a:extLst>
          </p:cNvPr>
          <p:cNvSpPr txBox="1">
            <a:spLocks/>
          </p:cNvSpPr>
          <p:nvPr/>
        </p:nvSpPr>
        <p:spPr>
          <a:xfrm>
            <a:off x="588263" y="457200"/>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dirty="0">
                <a:cs typeface="Segoe UI"/>
              </a:rPr>
              <a:t>VS Code supercharges your Azure development</a:t>
            </a:r>
            <a:endParaRPr lang="en-US" dirty="0"/>
          </a:p>
        </p:txBody>
      </p:sp>
      <p:pic>
        <p:nvPicPr>
          <p:cNvPr id="5" name="Picture 4">
            <a:extLst>
              <a:ext uri="{FF2B5EF4-FFF2-40B4-BE49-F238E27FC236}">
                <a16:creationId xmlns:a16="http://schemas.microsoft.com/office/drawing/2014/main" id="{A29F51A3-1C74-4D6E-9241-9BC1B707B96F}"/>
              </a:ext>
            </a:extLst>
          </p:cNvPr>
          <p:cNvPicPr>
            <a:picLocks noChangeAspect="1"/>
          </p:cNvPicPr>
          <p:nvPr/>
        </p:nvPicPr>
        <p:blipFill>
          <a:blip r:embed="rId4"/>
          <a:stretch>
            <a:fillRect/>
          </a:stretch>
        </p:blipFill>
        <p:spPr>
          <a:xfrm>
            <a:off x="6701667" y="1282700"/>
            <a:ext cx="3027998" cy="367030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5772B3C9-B431-41E1-B8D1-F47F8388C017}"/>
              </a:ext>
            </a:extLst>
          </p:cNvPr>
          <p:cNvPicPr>
            <a:picLocks noChangeAspect="1"/>
          </p:cNvPicPr>
          <p:nvPr/>
        </p:nvPicPr>
        <p:blipFill>
          <a:blip r:embed="rId5"/>
          <a:stretch>
            <a:fillRect/>
          </a:stretch>
        </p:blipFill>
        <p:spPr>
          <a:xfrm>
            <a:off x="8554671" y="2098579"/>
            <a:ext cx="3255402" cy="253365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09469BFE-FC81-4E7E-A1BC-46ED027887C2}"/>
              </a:ext>
            </a:extLst>
          </p:cNvPr>
          <p:cNvPicPr>
            <a:picLocks noChangeAspect="1"/>
          </p:cNvPicPr>
          <p:nvPr/>
        </p:nvPicPr>
        <p:blipFill>
          <a:blip r:embed="rId6"/>
          <a:stretch>
            <a:fillRect/>
          </a:stretch>
        </p:blipFill>
        <p:spPr>
          <a:xfrm>
            <a:off x="7873644" y="4226512"/>
            <a:ext cx="3245318" cy="22669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5351170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Requirements (aka.ms/build2020pyvsc)</a:t>
            </a:r>
          </a:p>
        </p:txBody>
      </p:sp>
      <p:sp>
        <p:nvSpPr>
          <p:cNvPr id="7" name="Text Placeholder 5">
            <a:extLst>
              <a:ext uri="{FF2B5EF4-FFF2-40B4-BE49-F238E27FC236}">
                <a16:creationId xmlns:a16="http://schemas.microsoft.com/office/drawing/2014/main" id="{FA9BE22D-8998-4A32-BAB0-228B75B695EC}"/>
              </a:ext>
            </a:extLst>
          </p:cNvPr>
          <p:cNvSpPr txBox="1">
            <a:spLocks/>
          </p:cNvSpPr>
          <p:nvPr/>
        </p:nvSpPr>
        <p:spPr>
          <a:xfrm>
            <a:off x="610919" y="1581159"/>
            <a:ext cx="9333181" cy="438889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spcAft>
                <a:spcPts val="1200"/>
              </a:spcAft>
            </a:pPr>
            <a:r>
              <a:rPr lang="en-US" sz="2400" dirty="0"/>
              <a:t>Python 3.7</a:t>
            </a:r>
          </a:p>
          <a:p>
            <a:pPr lvl="1">
              <a:spcAft>
                <a:spcPts val="1200"/>
              </a:spcAft>
            </a:pPr>
            <a:r>
              <a:rPr lang="en-US" sz="2400" dirty="0"/>
              <a:t>Azure Subscription </a:t>
            </a:r>
          </a:p>
          <a:p>
            <a:pPr lvl="1">
              <a:spcAft>
                <a:spcPts val="1200"/>
              </a:spcAft>
            </a:pPr>
            <a:r>
              <a:rPr lang="en-US" sz="2400" dirty="0"/>
              <a:t>Azure CLI </a:t>
            </a:r>
          </a:p>
          <a:p>
            <a:pPr lvl="1">
              <a:spcAft>
                <a:spcPts val="1200"/>
              </a:spcAft>
            </a:pPr>
            <a:r>
              <a:rPr lang="en-US" sz="2400" dirty="0"/>
              <a:t>Visual Studio Code</a:t>
            </a:r>
          </a:p>
          <a:p>
            <a:pPr lvl="1">
              <a:spcAft>
                <a:spcPts val="1200"/>
              </a:spcAft>
            </a:pPr>
            <a:r>
              <a:rPr lang="en-US" sz="2400" dirty="0"/>
              <a:t>VS Code Extensions</a:t>
            </a:r>
          </a:p>
          <a:p>
            <a:pPr lvl="2"/>
            <a:r>
              <a:rPr lang="en-US" sz="2000" dirty="0"/>
              <a:t>Azure Account</a:t>
            </a:r>
          </a:p>
          <a:p>
            <a:pPr lvl="2"/>
            <a:r>
              <a:rPr lang="en-US" sz="2000" dirty="0"/>
              <a:t>Azure App Service</a:t>
            </a:r>
          </a:p>
          <a:p>
            <a:pPr lvl="2"/>
            <a:r>
              <a:rPr lang="en-US" sz="2000" dirty="0"/>
              <a:t>Azure Functions</a:t>
            </a:r>
          </a:p>
          <a:p>
            <a:pPr lvl="2"/>
            <a:r>
              <a:rPr lang="en-US" sz="2000" dirty="0"/>
              <a:t>Azure Cosmos DB</a:t>
            </a:r>
          </a:p>
        </p:txBody>
      </p:sp>
    </p:spTree>
    <p:extLst>
      <p:ext uri="{BB962C8B-B14F-4D97-AF65-F5344CB8AC3E}">
        <p14:creationId xmlns:p14="http://schemas.microsoft.com/office/powerpoint/2010/main" val="3044542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035808"/>
            <a:ext cx="5510784" cy="498598"/>
          </a:xfrm>
        </p:spPr>
        <p:txBody>
          <a:bodyPr/>
          <a:lstStyle/>
          <a:p>
            <a:pPr algn="ctr"/>
            <a:r>
              <a:rPr lang="en-US" dirty="0"/>
              <a:t>Data Processing</a:t>
            </a:r>
          </a:p>
        </p:txBody>
      </p:sp>
    </p:spTree>
    <p:extLst>
      <p:ext uri="{BB962C8B-B14F-4D97-AF65-F5344CB8AC3E}">
        <p14:creationId xmlns:p14="http://schemas.microsoft.com/office/powerpoint/2010/main" val="4035426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Image result for azure functions logo">
            <a:extLst>
              <a:ext uri="{FF2B5EF4-FFF2-40B4-BE49-F238E27FC236}">
                <a16:creationId xmlns:a16="http://schemas.microsoft.com/office/drawing/2014/main" id="{C05E6D6C-5803-4413-ACBF-9AF86802B35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84938" y="2266585"/>
            <a:ext cx="5219700" cy="3170967"/>
          </a:xfrm>
          <a:prstGeom prst="rect">
            <a:avLst/>
          </a:prstGeom>
          <a:solidFill>
            <a:srgbClr val="FFFFFF"/>
          </a:solidFill>
        </p:spPr>
      </p:pic>
      <p:sp>
        <p:nvSpPr>
          <p:cNvPr id="2" name="Title 1">
            <a:extLst>
              <a:ext uri="{FF2B5EF4-FFF2-40B4-BE49-F238E27FC236}">
                <a16:creationId xmlns:a16="http://schemas.microsoft.com/office/drawing/2014/main" id="{90EC0F41-AA00-415D-8793-AE7C2797B936}"/>
              </a:ext>
            </a:extLst>
          </p:cNvPr>
          <p:cNvSpPr>
            <a:spLocks noGrp="1"/>
          </p:cNvSpPr>
          <p:nvPr>
            <p:ph type="title"/>
          </p:nvPr>
        </p:nvSpPr>
        <p:spPr>
          <a:xfrm>
            <a:off x="588263" y="457200"/>
            <a:ext cx="11018520" cy="553998"/>
          </a:xfrm>
          <a:prstGeom prst="rect">
            <a:avLst/>
          </a:prstGeom>
        </p:spPr>
        <p:txBody>
          <a:bodyPr wrap="square" anchor="t">
            <a:normAutofit/>
          </a:bodyPr>
          <a:lstStyle/>
          <a:p>
            <a:r>
              <a:rPr lang="en-US" sz="3600" b="1" dirty="0">
                <a:solidFill>
                  <a:schemeClr val="tx1"/>
                </a:solidFill>
              </a:rPr>
              <a:t>Data Processing with Serverless - </a:t>
            </a:r>
            <a:r>
              <a:rPr lang="en-US" sz="3600" dirty="0">
                <a:solidFill>
                  <a:schemeClr val="tx1"/>
                </a:solidFill>
              </a:rPr>
              <a:t>Azure Functions 101</a:t>
            </a:r>
            <a:endParaRPr lang="en-US" sz="3600" b="1" dirty="0">
              <a:solidFill>
                <a:schemeClr val="tx1"/>
              </a:solidFill>
            </a:endParaRPr>
          </a:p>
        </p:txBody>
      </p:sp>
      <p:sp>
        <p:nvSpPr>
          <p:cNvPr id="16" name="Text Placeholder 2">
            <a:extLst>
              <a:ext uri="{FF2B5EF4-FFF2-40B4-BE49-F238E27FC236}">
                <a16:creationId xmlns:a16="http://schemas.microsoft.com/office/drawing/2014/main" id="{1C9AEE25-15D2-4C19-924F-AD47439EB45C}"/>
              </a:ext>
            </a:extLst>
          </p:cNvPr>
          <p:cNvSpPr>
            <a:spLocks noGrp="1"/>
          </p:cNvSpPr>
          <p:nvPr>
            <p:ph sz="quarter" idx="12"/>
          </p:nvPr>
        </p:nvSpPr>
        <p:spPr>
          <a:xfrm>
            <a:off x="584200" y="1435100"/>
            <a:ext cx="6232236" cy="5253376"/>
          </a:xfrm>
          <a:prstGeom prst="rect">
            <a:avLst/>
          </a:prstGeom>
        </p:spPr>
        <p:txBody>
          <a:bodyPr wrap="square">
            <a:normAutofit/>
          </a:bodyPr>
          <a:lstStyle/>
          <a:p>
            <a:pPr marL="0" indent="0">
              <a:lnSpc>
                <a:spcPct val="90000"/>
              </a:lnSpc>
              <a:buNone/>
            </a:pPr>
            <a:r>
              <a:rPr lang="en-US" b="1" dirty="0">
                <a:gradFill>
                  <a:gsLst>
                    <a:gs pos="1250">
                      <a:schemeClr val="tx1"/>
                    </a:gs>
                    <a:gs pos="100000">
                      <a:schemeClr val="tx1"/>
                    </a:gs>
                  </a:gsLst>
                  <a:lin ang="5400000" scaled="0"/>
                </a:gradFill>
              </a:rPr>
              <a:t>What is Azure Functions?</a:t>
            </a:r>
          </a:p>
          <a:p>
            <a:pPr>
              <a:lnSpc>
                <a:spcPct val="90000"/>
              </a:lnSpc>
              <a:buFont typeface="Arial" panose="020B0604020202020204" pitchFamily="34" charset="0"/>
              <a:buChar char="•"/>
            </a:pPr>
            <a:r>
              <a:rPr lang="en-US" sz="2000" dirty="0">
                <a:gradFill>
                  <a:gsLst>
                    <a:gs pos="1250">
                      <a:schemeClr val="tx1"/>
                    </a:gs>
                    <a:gs pos="100000">
                      <a:schemeClr val="tx1"/>
                    </a:gs>
                  </a:gsLst>
                  <a:lin ang="5400000" scaled="0"/>
                </a:gradFill>
              </a:rPr>
              <a:t>Scalable event-driven serverless compute platform that also can solve complex orchestration problems </a:t>
            </a:r>
          </a:p>
          <a:p>
            <a:pPr>
              <a:lnSpc>
                <a:spcPct val="90000"/>
              </a:lnSpc>
            </a:pPr>
            <a:endParaRPr lang="en-US" sz="2400" dirty="0">
              <a:gradFill>
                <a:gsLst>
                  <a:gs pos="1250">
                    <a:schemeClr val="tx1"/>
                  </a:gs>
                  <a:gs pos="100000">
                    <a:schemeClr val="tx1"/>
                  </a:gs>
                </a:gsLst>
                <a:lin ang="5400000" scaled="0"/>
              </a:gradFill>
            </a:endParaRPr>
          </a:p>
          <a:p>
            <a:pPr marL="0" indent="0">
              <a:lnSpc>
                <a:spcPct val="90000"/>
              </a:lnSpc>
              <a:buNone/>
            </a:pPr>
            <a:r>
              <a:rPr lang="en-US" b="1" dirty="0">
                <a:gradFill>
                  <a:gsLst>
                    <a:gs pos="1250">
                      <a:schemeClr val="tx1"/>
                    </a:gs>
                    <a:gs pos="100000">
                      <a:schemeClr val="tx1"/>
                    </a:gs>
                  </a:gsLst>
                  <a:lin ang="5400000" scaled="0"/>
                </a:gradFill>
              </a:rPr>
              <a:t>Common Uses:</a:t>
            </a:r>
          </a:p>
          <a:p>
            <a:pPr lvl="0">
              <a:lnSpc>
                <a:spcPct val="90000"/>
              </a:lnSpc>
              <a:buFont typeface="Arial" panose="020B0604020202020204" pitchFamily="34" charset="0"/>
              <a:buChar char="•"/>
            </a:pPr>
            <a:r>
              <a:rPr lang="en-US" sz="2000" dirty="0"/>
              <a:t>Data Science - ML &amp; Data Processing</a:t>
            </a:r>
          </a:p>
          <a:p>
            <a:pPr lvl="0">
              <a:lnSpc>
                <a:spcPct val="90000"/>
              </a:lnSpc>
              <a:buFont typeface="Arial" panose="020B0604020202020204" pitchFamily="34" charset="0"/>
              <a:buChar char="•"/>
            </a:pPr>
            <a:r>
              <a:rPr lang="en-US" sz="2000" dirty="0"/>
              <a:t>System Admin - Cloud Automation</a:t>
            </a:r>
          </a:p>
          <a:p>
            <a:pPr lvl="0">
              <a:lnSpc>
                <a:spcPct val="90000"/>
              </a:lnSpc>
              <a:buFont typeface="Arial" panose="020B0604020202020204" pitchFamily="34" charset="0"/>
              <a:buChar char="•"/>
            </a:pPr>
            <a:r>
              <a:rPr lang="en-US" sz="2000" dirty="0"/>
              <a:t>Web Developer - APIs, SPAs, Mobile backends</a:t>
            </a:r>
          </a:p>
          <a:p>
            <a:pPr lvl="0">
              <a:lnSpc>
                <a:spcPct val="90000"/>
              </a:lnSpc>
            </a:pPr>
            <a:endParaRPr lang="en-US" sz="2000" dirty="0"/>
          </a:p>
          <a:p>
            <a:pPr marL="0" indent="0">
              <a:lnSpc>
                <a:spcPct val="90000"/>
              </a:lnSpc>
              <a:buNone/>
            </a:pPr>
            <a:r>
              <a:rPr lang="en-US" b="1" dirty="0"/>
              <a:t>Free-Tier (Monthly)</a:t>
            </a:r>
          </a:p>
          <a:p>
            <a:pPr>
              <a:lnSpc>
                <a:spcPct val="90000"/>
              </a:lnSpc>
              <a:buFont typeface="Arial" panose="020B0604020202020204" pitchFamily="34" charset="0"/>
              <a:buChar char="•"/>
            </a:pPr>
            <a:r>
              <a:rPr lang="en-US" sz="2000" dirty="0"/>
              <a:t>*1 million requests </a:t>
            </a:r>
          </a:p>
          <a:p>
            <a:pPr>
              <a:lnSpc>
                <a:spcPct val="90000"/>
              </a:lnSpc>
              <a:buFont typeface="Arial" panose="020B0604020202020204" pitchFamily="34" charset="0"/>
              <a:buChar char="•"/>
            </a:pPr>
            <a:r>
              <a:rPr lang="en-US" sz="2000" dirty="0"/>
              <a:t>*400,000 GB-s of resource consumptions</a:t>
            </a:r>
          </a:p>
        </p:txBody>
      </p:sp>
      <p:sp>
        <p:nvSpPr>
          <p:cNvPr id="3" name="TextBox 2">
            <a:extLst>
              <a:ext uri="{FF2B5EF4-FFF2-40B4-BE49-F238E27FC236}">
                <a16:creationId xmlns:a16="http://schemas.microsoft.com/office/drawing/2014/main" id="{617860F2-6C88-43CA-86FF-67767B53B30F}"/>
              </a:ext>
            </a:extLst>
          </p:cNvPr>
          <p:cNvSpPr txBox="1"/>
          <p:nvPr/>
        </p:nvSpPr>
        <p:spPr>
          <a:xfrm>
            <a:off x="1398493" y="6611779"/>
            <a:ext cx="10632142" cy="246221"/>
          </a:xfrm>
          <a:prstGeom prst="rect">
            <a:avLst/>
          </a:prstGeom>
          <a:noFill/>
        </p:spPr>
        <p:txBody>
          <a:bodyPr wrap="square" lIns="0" tIns="0" rIns="0" bIns="0" rtlCol="0">
            <a:spAutoFit/>
          </a:bodyPr>
          <a:lstStyle/>
          <a:p>
            <a:pPr algn="r"/>
            <a:r>
              <a:rPr lang="en-US" sz="1600" i="1" dirty="0">
                <a:gradFill>
                  <a:gsLst>
                    <a:gs pos="2917">
                      <a:schemeClr val="tx1"/>
                    </a:gs>
                    <a:gs pos="30000">
                      <a:schemeClr val="tx1"/>
                    </a:gs>
                  </a:gsLst>
                  <a:lin ang="5400000" scaled="0"/>
                </a:gradFill>
              </a:rPr>
              <a:t>*Free tier requires a consumption / pay-as-you-go plan.</a:t>
            </a:r>
          </a:p>
        </p:txBody>
      </p:sp>
    </p:spTree>
    <p:extLst>
      <p:ext uri="{BB962C8B-B14F-4D97-AF65-F5344CB8AC3E}">
        <p14:creationId xmlns:p14="http://schemas.microsoft.com/office/powerpoint/2010/main" val="2198916732"/>
      </p:ext>
    </p:extLst>
  </p:cSld>
  <p:clrMapOvr>
    <a:masterClrMapping/>
  </p:clrMapOvr>
  <p:transition>
    <p:fade/>
  </p:transition>
</p:sld>
</file>

<file path=ppt/theme/theme1.xml><?xml version="1.0" encoding="utf-8"?>
<a:theme xmlns:a="http://schemas.openxmlformats.org/drawingml/2006/main" name="9-51151_Build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Build Python Applications In Azure Faster With Visual Studio Code" id="{FE14DE72-A469-46B6-8788-AAD2F0AB0603}" vid="{A97A8AAB-2EC8-4EF8-B57A-93AD8D64AD38}"/>
    </a:ext>
  </a:extLst>
</a:theme>
</file>

<file path=ppt/theme/theme2.xml><?xml version="1.0" encoding="utf-8"?>
<a:theme xmlns:a="http://schemas.openxmlformats.org/drawingml/2006/main" name="9-51151_Build_Light_Gray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Build Python Applications In Azure Faster With Visual Studio Code" id="{FE14DE72-A469-46B6-8788-AAD2F0AB0603}" vid="{6DC110A8-CD5C-45F7-A69D-C0DAB6405A88}"/>
    </a:ext>
  </a:extLst>
</a:theme>
</file>

<file path=ppt/theme/theme3.xml><?xml version="1.0" encoding="utf-8"?>
<a:theme xmlns:a="http://schemas.openxmlformats.org/drawingml/2006/main" name="9-51151_Build_Black_Template">
  <a:themeElements>
    <a:clrScheme name="MBAS_Dar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Build Python Applications In Azure Faster With Visual Studio Code" id="{FE14DE72-A469-46B6-8788-AAD2F0AB0603}" vid="{4D4BB596-64DB-4AFB-8334-B037199BF6E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804751ba-60e0-4191-9865-d7e5284c1d69" xsi:nil="true"/>
    <MediaServiceAutoTags xmlns="804751ba-60e0-4191-9865-d7e5284c1d6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FE71A6B924FC94981CCAD1A585590D8" ma:contentTypeVersion="11" ma:contentTypeDescription="Create a new document." ma:contentTypeScope="" ma:versionID="a7fdbacdb0ce04fbccec09d119b9603b">
  <xsd:schema xmlns:xsd="http://www.w3.org/2001/XMLSchema" xmlns:xs="http://www.w3.org/2001/XMLSchema" xmlns:p="http://schemas.microsoft.com/office/2006/metadata/properties" xmlns:ns2="804751ba-60e0-4191-9865-d7e5284c1d69" xmlns:ns3="913b567d-4c83-4181-a45c-f04ce7e1b72e" targetNamespace="http://schemas.microsoft.com/office/2006/metadata/properties" ma:root="true" ma:fieldsID="984440e60933105a425c794ba2074a51" ns2:_="" ns3:_="">
    <xsd:import namespace="804751ba-60e0-4191-9865-d7e5284c1d69"/>
    <xsd:import namespace="913b567d-4c83-4181-a45c-f04ce7e1b72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4751ba-60e0-4191-9865-d7e5284c1d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fals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13b567d-4c83-4181-a45c-f04ce7e1b72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804751ba-60e0-4191-9865-d7e5284c1d69"/>
    <ds:schemaRef ds:uri="http://schemas.microsoft.com/office/2006/documentManagement/types"/>
    <ds:schemaRef ds:uri="913b567d-4c83-4181-a45c-f04ce7e1b72e"/>
    <ds:schemaRef ds:uri="http://www.w3.org/XML/1998/namespace"/>
    <ds:schemaRef ds:uri="http://purl.org/dc/terms/"/>
    <ds:schemaRef ds:uri="http://schemas.microsoft.com/office/infopath/2007/PartnerControls"/>
    <ds:schemaRef ds:uri="http://schemas.openxmlformats.org/package/2006/metadata/core-properties"/>
    <ds:schemaRef ds:uri="http://schemas.microsoft.com/office/2006/metadata/properties"/>
    <ds:schemaRef ds:uri="http://purl.org/dc/dcmitype/"/>
    <ds:schemaRef ds:uri="http://purl.org/dc/elements/1.1/"/>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D86CDC82-127F-4B4D-9ED1-D4E8786CD5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04751ba-60e0-4191-9865-d7e5284c1d69"/>
    <ds:schemaRef ds:uri="913b567d-4c83-4181-a45c-f04ce7e1b7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1058</TotalTime>
  <Words>2153</Words>
  <Application>Microsoft Office PowerPoint</Application>
  <PresentationFormat>Widescreen</PresentationFormat>
  <Paragraphs>347</Paragraphs>
  <Slides>25</Slides>
  <Notes>24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25</vt:i4>
      </vt:variant>
    </vt:vector>
  </HeadingPairs>
  <TitlesOfParts>
    <vt:vector size="33" baseType="lpstr">
      <vt:lpstr>Arial</vt:lpstr>
      <vt:lpstr>Consolas</vt:lpstr>
      <vt:lpstr>Segoe UI</vt:lpstr>
      <vt:lpstr>Segoe UI Semibold</vt:lpstr>
      <vt:lpstr>Wingdings</vt:lpstr>
      <vt:lpstr>9-51151_Build_White_Template</vt:lpstr>
      <vt:lpstr>9-51151_Build_Light_Gray_Template</vt:lpstr>
      <vt:lpstr>9-51151_Build_Black_Template</vt:lpstr>
      <vt:lpstr>PowerPoint Presentation</vt:lpstr>
      <vt:lpstr>Build Python apps in Azure faster with Visual Studio Code</vt:lpstr>
      <vt:lpstr>Nicolas Garfinkel</vt:lpstr>
      <vt:lpstr>Python on Azure</vt:lpstr>
      <vt:lpstr>GitHub ‘Issue’ Visualization Tool</vt:lpstr>
      <vt:lpstr>PowerPoint Presentation</vt:lpstr>
      <vt:lpstr>Requirements (aka.ms/build2020pyvsc)</vt:lpstr>
      <vt:lpstr>Data Processing</vt:lpstr>
      <vt:lpstr>Data Processing with Serverless - Azure Functions 101</vt:lpstr>
      <vt:lpstr>Today’s App Architecture: Data Processing</vt:lpstr>
      <vt:lpstr>Azure Functions Demo Create, and deploy with ease</vt:lpstr>
      <vt:lpstr>Demo Takeaways</vt:lpstr>
      <vt:lpstr>Machine Learning</vt:lpstr>
      <vt:lpstr>Today’s App Architecture: Intelligence</vt:lpstr>
      <vt:lpstr>Machine Learning: Cognitive Services 101</vt:lpstr>
      <vt:lpstr>Data Processing with NoSQL - CosmosDB 101</vt:lpstr>
      <vt:lpstr>Machine Learning Demo Intelligence at scale</vt:lpstr>
      <vt:lpstr>Demo Takeaways</vt:lpstr>
      <vt:lpstr>Web Applications</vt:lpstr>
      <vt:lpstr>Today’s App Architecture: Web Application</vt:lpstr>
      <vt:lpstr>Today’s App Architecture: Web Application</vt:lpstr>
      <vt:lpstr>Web Application: App Services 101</vt:lpstr>
      <vt:lpstr>Web Application Demo Step 4 – Build WebApp to read/visualize data</vt:lpstr>
      <vt:lpstr>Demo Takeaways</vt:lpstr>
      <vt:lpstr>Summary</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&lt;Presentation title&gt;</dc:title>
  <dc:subject>Microsoft Build</dc:subject>
  <dc:creator>&lt;Speaker name&gt;</dc:creator>
  <cp:keywords>Microsoft Build</cp:keywords>
  <dc:description/>
  <cp:lastModifiedBy>Nicolas Garfinkel</cp:lastModifiedBy>
  <cp:revision>11</cp:revision>
  <cp:lastPrinted>2020-04-21T21:56:31Z</cp:lastPrinted>
  <dcterms:created xsi:type="dcterms:W3CDTF">2019-02-28T23:59:04Z</dcterms:created>
  <dcterms:modified xsi:type="dcterms:W3CDTF">2020-05-19T19:13:39Z</dcterms:modified>
  <cp:category>Microsoft Build</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0x0101002FE71A6B924FC94981CCAD1A585590D8</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